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8" r:id="rId1"/>
  </p:sldMasterIdLst>
  <p:notesMasterIdLst>
    <p:notesMasterId r:id="rId40"/>
  </p:notesMasterIdLst>
  <p:sldIdLst>
    <p:sldId id="256" r:id="rId2"/>
    <p:sldId id="273" r:id="rId3"/>
    <p:sldId id="293" r:id="rId4"/>
    <p:sldId id="288" r:id="rId5"/>
    <p:sldId id="289" r:id="rId6"/>
    <p:sldId id="291" r:id="rId7"/>
    <p:sldId id="259" r:id="rId8"/>
    <p:sldId id="292" r:id="rId9"/>
    <p:sldId id="257" r:id="rId10"/>
    <p:sldId id="294" r:id="rId11"/>
    <p:sldId id="258" r:id="rId12"/>
    <p:sldId id="263" r:id="rId13"/>
    <p:sldId id="264" r:id="rId14"/>
    <p:sldId id="260" r:id="rId15"/>
    <p:sldId id="265" r:id="rId16"/>
    <p:sldId id="271" r:id="rId17"/>
    <p:sldId id="266" r:id="rId18"/>
    <p:sldId id="267" r:id="rId19"/>
    <p:sldId id="268" r:id="rId20"/>
    <p:sldId id="269" r:id="rId21"/>
    <p:sldId id="272" r:id="rId22"/>
    <p:sldId id="262" r:id="rId23"/>
    <p:sldId id="270" r:id="rId24"/>
    <p:sldId id="274" r:id="rId25"/>
    <p:sldId id="275" r:id="rId26"/>
    <p:sldId id="276" r:id="rId27"/>
    <p:sldId id="277" r:id="rId28"/>
    <p:sldId id="278" r:id="rId29"/>
    <p:sldId id="279" r:id="rId30"/>
    <p:sldId id="280" r:id="rId31"/>
    <p:sldId id="281" r:id="rId32"/>
    <p:sldId id="282" r:id="rId33"/>
    <p:sldId id="287" r:id="rId34"/>
    <p:sldId id="283" r:id="rId35"/>
    <p:sldId id="285" r:id="rId36"/>
    <p:sldId id="284" r:id="rId37"/>
    <p:sldId id="286" r:id="rId38"/>
    <p:sldId id="295" r:id="rId39"/>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C401928-1073-45DB-B810-399881260DB0}" type="datetimeFigureOut">
              <a:rPr lang="ar-IQ" smtClean="0"/>
              <a:pPr/>
              <a:t>24/07/1440</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393A894-4766-472F-A903-FAD0CCCC8C5B}"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dirty="0"/>
          </a:p>
        </p:txBody>
      </p:sp>
      <p:sp>
        <p:nvSpPr>
          <p:cNvPr id="4" name="Slide Number Placeholder 3"/>
          <p:cNvSpPr>
            <a:spLocks noGrp="1"/>
          </p:cNvSpPr>
          <p:nvPr>
            <p:ph type="sldNum" sz="quarter" idx="10"/>
          </p:nvPr>
        </p:nvSpPr>
        <p:spPr/>
        <p:txBody>
          <a:bodyPr/>
          <a:lstStyle/>
          <a:p>
            <a:fld id="{0393A894-4766-472F-A903-FAD0CCCC8C5B}" type="slidenum">
              <a:rPr lang="ar-IQ" smtClean="0"/>
              <a:pPr/>
              <a:t>7</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00AF4A0-242E-4CA7-A2D1-6900A975A2F4}" type="slidenum">
              <a:rPr lang="ar-IQ"/>
              <a:pPr/>
              <a:t>22</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dirty="0"/>
          </a:p>
        </p:txBody>
      </p:sp>
      <p:sp>
        <p:nvSpPr>
          <p:cNvPr id="4" name="Slide Number Placeholder 3"/>
          <p:cNvSpPr>
            <a:spLocks noGrp="1"/>
          </p:cNvSpPr>
          <p:nvPr>
            <p:ph type="sldNum" sz="quarter" idx="10"/>
          </p:nvPr>
        </p:nvSpPr>
        <p:spPr/>
        <p:txBody>
          <a:bodyPr/>
          <a:lstStyle/>
          <a:p>
            <a:fld id="{0393A894-4766-472F-A903-FAD0CCCC8C5B}" type="slidenum">
              <a:rPr lang="ar-IQ" smtClean="0"/>
              <a:pPr/>
              <a:t>30</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2" name="Footer Placeholder 1"/>
          <p:cNvSpPr>
            <a:spLocks noGrp="1"/>
          </p:cNvSpPr>
          <p:nvPr>
            <p:ph type="ftr" sz="quarter" idx="11"/>
          </p:nvPr>
        </p:nvSpPr>
        <p:spPr/>
        <p:txBody>
          <a:bodyPr/>
          <a:lstStyle/>
          <a:p>
            <a:endParaRPr lang="ar-IQ"/>
          </a:p>
        </p:txBody>
      </p:sp>
      <p:sp>
        <p:nvSpPr>
          <p:cNvPr id="15" name="Slide Number Placeholder 14"/>
          <p:cNvSpPr>
            <a:spLocks noGrp="1"/>
          </p:cNvSpPr>
          <p:nvPr>
            <p:ph type="sldNum" sz="quarter" idx="12"/>
          </p:nvPr>
        </p:nvSpPr>
        <p:spPr>
          <a:xfrm>
            <a:off x="8229600" y="6473952"/>
            <a:ext cx="758952" cy="246888"/>
          </a:xfrm>
        </p:spPr>
        <p:txBody>
          <a:bodyPr/>
          <a:lstStyle/>
          <a:p>
            <a:fld id="{F78F880D-41AB-4330-B8B9-584A23280DAD}" type="slidenum">
              <a:rPr lang="ar-IQ" smtClean="0"/>
              <a:pPr/>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IQ"/>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6E74E-5BE2-4A33-9EB2-F60DB05A67A0}" type="slidenum">
              <a:rPr lang="ar-IQ"/>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19" name="Footer Placeholder 18"/>
          <p:cNvSpPr>
            <a:spLocks noGrp="1"/>
          </p:cNvSpPr>
          <p:nvPr>
            <p:ph type="ftr" sz="quarter" idx="11"/>
          </p:nvPr>
        </p:nvSpPr>
        <p:spPr>
          <a:xfrm>
            <a:off x="3581400" y="76200"/>
            <a:ext cx="2895600" cy="288925"/>
          </a:xfrm>
        </p:spPr>
        <p:txBody>
          <a:bodyPr/>
          <a:lstStyle/>
          <a:p>
            <a:endParaRPr lang="ar-IQ"/>
          </a:p>
        </p:txBody>
      </p:sp>
      <p:sp>
        <p:nvSpPr>
          <p:cNvPr id="16" name="Slide Number Placeholder 15"/>
          <p:cNvSpPr>
            <a:spLocks noGrp="1"/>
          </p:cNvSpPr>
          <p:nvPr>
            <p:ph type="sldNum" sz="quarter" idx="12"/>
          </p:nvPr>
        </p:nvSpPr>
        <p:spPr>
          <a:xfrm>
            <a:off x="8229600" y="6473952"/>
            <a:ext cx="758952" cy="246888"/>
          </a:xfrm>
        </p:spPr>
        <p:txBody>
          <a:bodyPr/>
          <a:lstStyle/>
          <a:p>
            <a:fld id="{F78F880D-41AB-4330-B8B9-584A23280DAD}" type="slidenum">
              <a:rPr lang="ar-IQ" smtClean="0"/>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11" name="Footer Placeholder 10"/>
          <p:cNvSpPr>
            <a:spLocks noGrp="1"/>
          </p:cNvSpPr>
          <p:nvPr>
            <p:ph type="ftr" sz="quarter" idx="11"/>
          </p:nvPr>
        </p:nvSpPr>
        <p:spPr/>
        <p:txBody>
          <a:bodyPr/>
          <a:lstStyle/>
          <a:p>
            <a:endParaRPr lang="ar-IQ"/>
          </a:p>
        </p:txBody>
      </p:sp>
      <p:sp>
        <p:nvSpPr>
          <p:cNvPr id="16" name="Slide Number Placeholder 15"/>
          <p:cNvSpPr>
            <a:spLocks noGrp="1"/>
          </p:cNvSpPr>
          <p:nvPr>
            <p:ph type="sldNum" sz="quarter" idx="12"/>
          </p:nvPr>
        </p:nvSpPr>
        <p:spPr/>
        <p:txBody>
          <a:bodyPr/>
          <a:lstStyle/>
          <a:p>
            <a:fld id="{F78F880D-41AB-4330-B8B9-584A23280DAD}" type="slidenum">
              <a:rPr lang="ar-IQ" smtClean="0"/>
              <a:pPr/>
              <a:t>‹#›</a:t>
            </a:fld>
            <a:endParaRPr lang="ar-IQ"/>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10" name="Footer Placeholder 9"/>
          <p:cNvSpPr>
            <a:spLocks noGrp="1"/>
          </p:cNvSpPr>
          <p:nvPr>
            <p:ph type="ftr" sz="quarter" idx="11"/>
          </p:nvPr>
        </p:nvSpPr>
        <p:spPr/>
        <p:txBody>
          <a:bodyPr/>
          <a:lstStyle/>
          <a:p>
            <a:endParaRPr lang="ar-IQ"/>
          </a:p>
        </p:txBody>
      </p:sp>
      <p:sp>
        <p:nvSpPr>
          <p:cNvPr id="31" name="Slide Number Placeholder 30"/>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a:xfrm>
            <a:off x="8229600" y="6477000"/>
            <a:ext cx="762000" cy="246888"/>
          </a:xfrm>
        </p:spPr>
        <p:txBody>
          <a:bodyPr/>
          <a:lstStyle/>
          <a:p>
            <a:fld id="{F78F880D-41AB-4330-B8B9-584A23280DAD}" type="slidenum">
              <a:rPr lang="ar-IQ" smtClean="0"/>
              <a:pPr/>
              <a:t>‹#›</a:t>
            </a:fld>
            <a:endParaRPr lang="ar-IQ"/>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21" name="Footer Placeholder 20"/>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24" name="Footer Placeholder 23"/>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29" name="Footer Placeholder 28"/>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F78F880D-41AB-4330-B8B9-584A23280DAD}" type="slidenum">
              <a:rPr lang="ar-IQ" smtClean="0"/>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FBF35D6C-0CE7-4612-9D8F-A7EDCB1F72C7}" type="datetimeFigureOut">
              <a:rPr lang="ar-IQ" smtClean="0"/>
              <a:pPr/>
              <a:t>24/07/1440</a:t>
            </a:fld>
            <a:endParaRPr lang="ar-IQ"/>
          </a:p>
        </p:txBody>
      </p:sp>
      <p:sp>
        <p:nvSpPr>
          <p:cNvPr id="5" name="Footer Placeholder 4"/>
          <p:cNvSpPr>
            <a:spLocks noGrp="1"/>
          </p:cNvSpPr>
          <p:nvPr>
            <p:ph type="ftr" sz="quarter" idx="11"/>
          </p:nvPr>
        </p:nvSpPr>
        <p:spPr/>
        <p:txBody>
          <a:bodyPr/>
          <a:lstStyle/>
          <a:p>
            <a:endParaRPr lang="ar-IQ"/>
          </a:p>
        </p:txBody>
      </p:sp>
      <p:sp>
        <p:nvSpPr>
          <p:cNvPr id="31" name="Slide Number Placeholder 30"/>
          <p:cNvSpPr>
            <a:spLocks noGrp="1"/>
          </p:cNvSpPr>
          <p:nvPr>
            <p:ph type="sldNum" sz="quarter" idx="12"/>
          </p:nvPr>
        </p:nvSpPr>
        <p:spPr/>
        <p:txBody>
          <a:bodyPr/>
          <a:lstStyle/>
          <a:p>
            <a:fld id="{F78F880D-41AB-4330-B8B9-584A23280DAD}" type="slidenum">
              <a:rPr lang="ar-IQ" smtClean="0"/>
              <a:pPr/>
              <a:t>‹#›</a:t>
            </a:fld>
            <a:endParaRPr lang="ar-IQ"/>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BF35D6C-0CE7-4612-9D8F-A7EDCB1F72C7}" type="datetimeFigureOut">
              <a:rPr lang="ar-IQ" smtClean="0"/>
              <a:pPr/>
              <a:t>24/07/1440</a:t>
            </a:fld>
            <a:endParaRPr lang="ar-IQ"/>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ar-IQ"/>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78F880D-41AB-4330-B8B9-584A23280DAD}" type="slidenum">
              <a:rPr lang="ar-IQ" smtClean="0"/>
              <a:pPr/>
              <a:t>‹#›</a:t>
            </a:fld>
            <a:endParaRPr lang="ar-IQ"/>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i="1" dirty="0" smtClean="0">
                <a:solidFill>
                  <a:schemeClr val="tx1"/>
                </a:solidFill>
                <a:latin typeface="Times New Roman" pitchFamily="18" charset="0"/>
                <a:cs typeface="Times New Roman" pitchFamily="18" charset="0"/>
              </a:rPr>
              <a:t>BIOMARKER</a:t>
            </a:r>
            <a:endParaRPr lang="ar-IQ"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28600"/>
            <a:ext cx="8534400" cy="6381750"/>
          </a:xfrm>
          <a:prstGeom prst="rect">
            <a:avLst/>
          </a:prstGeom>
        </p:spPr>
      </p:pic>
    </p:spTree>
    <p:extLst>
      <p:ext uri="{BB962C8B-B14F-4D97-AF65-F5344CB8AC3E}">
        <p14:creationId xmlns:p14="http://schemas.microsoft.com/office/powerpoint/2010/main" val="408747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0" y="0"/>
            <a:ext cx="9144000" cy="457200"/>
          </a:xfrm>
        </p:spPr>
        <p:txBody>
          <a:bodyPr>
            <a:normAutofit fontScale="90000"/>
          </a:bodyPr>
          <a:lstStyle/>
          <a:p>
            <a:pPr eaLnBrk="1" hangingPunct="1"/>
            <a:r>
              <a:rPr lang="en-US" sz="4000" smtClean="0"/>
              <a:t>Whole Crude Gas Chromatogram</a:t>
            </a:r>
          </a:p>
        </p:txBody>
      </p:sp>
      <p:sp>
        <p:nvSpPr>
          <p:cNvPr id="234502" name="Rectangle 6"/>
          <p:cNvSpPr>
            <a:spLocks noGrp="1" noChangeArrowheads="1"/>
          </p:cNvSpPr>
          <p:nvPr>
            <p:ph type="body" sz="half" idx="2"/>
          </p:nvPr>
        </p:nvSpPr>
        <p:spPr>
          <a:xfrm>
            <a:off x="0" y="3581400"/>
            <a:ext cx="9144000" cy="3276600"/>
          </a:xfrm>
          <a:solidFill>
            <a:schemeClr val="accent5">
              <a:lumMod val="20000"/>
              <a:lumOff val="80000"/>
            </a:schemeClr>
          </a:solidFill>
        </p:spPr>
        <p:txBody>
          <a:bodyPr/>
          <a:lstStyle/>
          <a:p>
            <a:pPr algn="l" rtl="0" eaLnBrk="1" hangingPunct="1">
              <a:lnSpc>
                <a:spcPct val="90000"/>
              </a:lnSpc>
              <a:buFontTx/>
              <a:buNone/>
              <a:defRPr/>
            </a:pPr>
            <a:r>
              <a:rPr lang="en-US" sz="2000" dirty="0" smtClean="0"/>
              <a:t>An analytical technique designated to separate compounds, whereby a mobile phase (inert carrier gas) passes through a column containing immobile stationary phase (high-molecular-weight liquid. The stationary phase can be coated on the walls of the column or on a solid support packing material.</a:t>
            </a:r>
          </a:p>
          <a:p>
            <a:pPr algn="l" rtl="0" eaLnBrk="1" hangingPunct="1">
              <a:lnSpc>
                <a:spcPct val="90000"/>
              </a:lnSpc>
              <a:buFontTx/>
              <a:buNone/>
              <a:defRPr/>
            </a:pPr>
            <a:r>
              <a:rPr lang="en-US" sz="2000" dirty="0" smtClean="0"/>
              <a:t>Compounds separate based on their relative tendencies to partition into the stationary or mobile phases as they move through the column. Various detectors can be used to measure the separated component as they elute from the column. Most gas chromatographs are equipped with flame ionization detector (FIDs).</a:t>
            </a:r>
          </a:p>
        </p:txBody>
      </p:sp>
      <p:pic>
        <p:nvPicPr>
          <p:cNvPr id="23556" name="Picture 7" descr="BIO 7"/>
          <p:cNvPicPr>
            <a:picLocks noGrp="1" noChangeAspect="1" noChangeArrowheads="1"/>
          </p:cNvPicPr>
          <p:nvPr>
            <p:ph sz="half" idx="1"/>
          </p:nvPr>
        </p:nvPicPr>
        <p:blipFill>
          <a:blip r:embed="rId2" cstate="print"/>
          <a:srcRect/>
          <a:stretch>
            <a:fillRect/>
          </a:stretch>
        </p:blipFill>
        <p:spPr>
          <a:xfrm>
            <a:off x="0" y="533400"/>
            <a:ext cx="9144000" cy="3048000"/>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smtClean="0"/>
              <a:t>Tricyclic</a:t>
            </a:r>
            <a:r>
              <a:rPr lang="en-US" b="1" i="1" dirty="0" smtClean="0"/>
              <a:t> </a:t>
            </a:r>
            <a:r>
              <a:rPr lang="en-US" b="1" i="1" dirty="0" err="1" smtClean="0"/>
              <a:t>Terpanes</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70000" lnSpcReduction="20000"/>
          </a:bodyPr>
          <a:lstStyle/>
          <a:p>
            <a:pPr algn="l" rtl="0"/>
            <a:r>
              <a:rPr lang="en-US" b="1" dirty="0" err="1" smtClean="0"/>
              <a:t>Tricyclic</a:t>
            </a:r>
            <a:r>
              <a:rPr lang="en-US" b="1" dirty="0" smtClean="0"/>
              <a:t> </a:t>
            </a:r>
            <a:r>
              <a:rPr lang="en-US" b="1" dirty="0" err="1" smtClean="0"/>
              <a:t>terpanes</a:t>
            </a:r>
            <a:r>
              <a:rPr lang="en-US" b="1" dirty="0" smtClean="0"/>
              <a:t> or </a:t>
            </a:r>
            <a:r>
              <a:rPr lang="en-US" b="1" dirty="0" err="1" smtClean="0"/>
              <a:t>chelianthanes</a:t>
            </a:r>
            <a:r>
              <a:rPr lang="en-US" b="1" dirty="0" smtClean="0"/>
              <a:t> were first observed in extracts from Green River Formation (Anderson and Robinson, 1971). The </a:t>
            </a:r>
            <a:r>
              <a:rPr lang="en-US" b="1" dirty="0" err="1" smtClean="0"/>
              <a:t>tricyclic</a:t>
            </a:r>
            <a:r>
              <a:rPr lang="en-US" b="1" dirty="0" smtClean="0"/>
              <a:t> </a:t>
            </a:r>
            <a:r>
              <a:rPr lang="en-US" b="1" dirty="0" err="1" smtClean="0"/>
              <a:t>terpanes</a:t>
            </a:r>
            <a:r>
              <a:rPr lang="en-US" b="1" dirty="0" smtClean="0"/>
              <a:t> occur in the </a:t>
            </a:r>
            <a:r>
              <a:rPr lang="en-US" b="1" dirty="0" smtClean="0">
                <a:solidFill>
                  <a:srgbClr val="C00000"/>
                </a:solidFill>
              </a:rPr>
              <a:t>C19-C45</a:t>
            </a:r>
            <a:r>
              <a:rPr lang="en-US" b="1" dirty="0" smtClean="0"/>
              <a:t> range. The most prominent </a:t>
            </a:r>
            <a:r>
              <a:rPr lang="en-US" b="1" dirty="0" err="1" smtClean="0"/>
              <a:t>tricyclic</a:t>
            </a:r>
            <a:r>
              <a:rPr lang="en-US" b="1" dirty="0" smtClean="0"/>
              <a:t> </a:t>
            </a:r>
            <a:r>
              <a:rPr lang="en-US" b="1" dirty="0" err="1" smtClean="0"/>
              <a:t>terpanes</a:t>
            </a:r>
            <a:r>
              <a:rPr lang="en-US" b="1" dirty="0" smtClean="0"/>
              <a:t> (</a:t>
            </a:r>
            <a:r>
              <a:rPr lang="en-US" b="1" dirty="0" smtClean="0">
                <a:solidFill>
                  <a:srgbClr val="FF0000"/>
                </a:solidFill>
              </a:rPr>
              <a:t>14-alkyl, 13-methly </a:t>
            </a:r>
            <a:r>
              <a:rPr lang="en-US" b="1" dirty="0" err="1" smtClean="0"/>
              <a:t>podocarpanes</a:t>
            </a:r>
            <a:r>
              <a:rPr lang="en-US" b="1" dirty="0" smtClean="0"/>
              <a:t>) range from C19 to at least C54 and are important components in the saturated hydrocarbon fractions of petroleum (</a:t>
            </a:r>
            <a:r>
              <a:rPr lang="en-US" b="1" dirty="0" err="1" smtClean="0"/>
              <a:t>Moldowan</a:t>
            </a:r>
            <a:r>
              <a:rPr lang="en-US" b="1" dirty="0" smtClean="0"/>
              <a:t> et al., 1983).  The precursors compounds for these </a:t>
            </a:r>
            <a:r>
              <a:rPr lang="en-US" b="1" dirty="0" err="1" smtClean="0"/>
              <a:t>tricycylics</a:t>
            </a:r>
            <a:r>
              <a:rPr lang="en-US" b="1" dirty="0" smtClean="0"/>
              <a:t> is still unknown although evidence currently points in favor of their origin from organism that inhabits </a:t>
            </a:r>
            <a:r>
              <a:rPr lang="en-US" b="1" dirty="0" smtClean="0">
                <a:solidFill>
                  <a:srgbClr val="C00000"/>
                </a:solidFill>
              </a:rPr>
              <a:t>saline</a:t>
            </a:r>
            <a:r>
              <a:rPr lang="en-US" b="1" dirty="0" smtClean="0"/>
              <a:t> rather than </a:t>
            </a:r>
            <a:r>
              <a:rPr lang="en-US" b="1" dirty="0" smtClean="0">
                <a:solidFill>
                  <a:srgbClr val="FF0000"/>
                </a:solidFill>
              </a:rPr>
              <a:t>fresh water</a:t>
            </a:r>
            <a:r>
              <a:rPr lang="en-US" b="1" dirty="0" smtClean="0"/>
              <a:t> environments. The </a:t>
            </a:r>
            <a:r>
              <a:rPr lang="en-US" b="1" dirty="0" err="1" smtClean="0"/>
              <a:t>tricyclic</a:t>
            </a:r>
            <a:r>
              <a:rPr lang="en-US" b="1" dirty="0" smtClean="0"/>
              <a:t> </a:t>
            </a:r>
            <a:r>
              <a:rPr lang="en-US" b="1" dirty="0" err="1" smtClean="0"/>
              <a:t>terpanes</a:t>
            </a:r>
            <a:r>
              <a:rPr lang="en-US" b="1" dirty="0" smtClean="0"/>
              <a:t> have </a:t>
            </a:r>
            <a:r>
              <a:rPr lang="en-US" b="1" dirty="0" smtClean="0">
                <a:solidFill>
                  <a:srgbClr val="C00000"/>
                </a:solidFill>
              </a:rPr>
              <a:t>two </a:t>
            </a:r>
            <a:r>
              <a:rPr lang="en-US" b="1" dirty="0" err="1" smtClean="0">
                <a:solidFill>
                  <a:srgbClr val="C00000"/>
                </a:solidFill>
              </a:rPr>
              <a:t>stereochemical</a:t>
            </a:r>
            <a:r>
              <a:rPr lang="en-US" b="1" dirty="0" smtClean="0">
                <a:solidFill>
                  <a:srgbClr val="C00000"/>
                </a:solidFill>
              </a:rPr>
              <a:t> </a:t>
            </a:r>
            <a:r>
              <a:rPr lang="en-US" b="1" dirty="0" smtClean="0"/>
              <a:t>centers in the ring where the H atoms can exist either in the </a:t>
            </a:r>
            <a:r>
              <a:rPr lang="en-US" b="1" dirty="0" smtClean="0">
                <a:solidFill>
                  <a:srgbClr val="C00000"/>
                </a:solidFill>
                <a:sym typeface="Symbol"/>
              </a:rPr>
              <a:t></a:t>
            </a:r>
            <a:r>
              <a:rPr lang="en-US" b="1" dirty="0" smtClean="0">
                <a:solidFill>
                  <a:srgbClr val="C00000"/>
                </a:solidFill>
              </a:rPr>
              <a:t> or </a:t>
            </a:r>
            <a:r>
              <a:rPr lang="en-US" b="1" dirty="0" smtClean="0">
                <a:solidFill>
                  <a:srgbClr val="C00000"/>
                </a:solidFill>
                <a:sym typeface="Symbol"/>
              </a:rPr>
              <a:t></a:t>
            </a:r>
            <a:r>
              <a:rPr lang="en-US" b="1" dirty="0" smtClean="0">
                <a:solidFill>
                  <a:srgbClr val="C00000"/>
                </a:solidFill>
              </a:rPr>
              <a:t> configuration</a:t>
            </a:r>
            <a:r>
              <a:rPr lang="en-US" b="1" dirty="0" smtClean="0"/>
              <a:t>. The most abundant isomer in oil and source rocks samples is </a:t>
            </a:r>
            <a:r>
              <a:rPr lang="en-US" b="1" dirty="0" smtClean="0">
                <a:solidFill>
                  <a:srgbClr val="C00000"/>
                </a:solidFill>
                <a:sym typeface="Symbol"/>
              </a:rPr>
              <a:t></a:t>
            </a:r>
            <a:r>
              <a:rPr lang="en-US" b="1" dirty="0" smtClean="0">
                <a:solidFill>
                  <a:srgbClr val="C00000"/>
                </a:solidFill>
              </a:rPr>
              <a:t>, 14</a:t>
            </a:r>
            <a:r>
              <a:rPr lang="en-US" b="1" dirty="0" smtClean="0">
                <a:solidFill>
                  <a:srgbClr val="C00000"/>
                </a:solidFill>
                <a:sym typeface="Symbol"/>
              </a:rPr>
              <a:t></a:t>
            </a:r>
            <a:r>
              <a:rPr lang="en-US" b="1" dirty="0" smtClean="0">
                <a:solidFill>
                  <a:srgbClr val="C00000"/>
                </a:solidFill>
              </a:rPr>
              <a:t> </a:t>
            </a:r>
            <a:r>
              <a:rPr lang="en-US" b="1" dirty="0" smtClean="0"/>
              <a:t>isomers (Philip, 2007). </a:t>
            </a:r>
          </a:p>
          <a:p>
            <a:pPr algn="l" rtl="0">
              <a:buNone/>
            </a:pPr>
            <a:endParaRPr lang="ar-IQ"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838200" y="487846"/>
            <a:ext cx="7772400" cy="566033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a:xfrm>
            <a:off x="457200" y="0"/>
            <a:ext cx="8229600" cy="762000"/>
          </a:xfrm>
        </p:spPr>
        <p:txBody>
          <a:bodyPr/>
          <a:lstStyle/>
          <a:p>
            <a:pPr eaLnBrk="1" hangingPunct="1"/>
            <a:r>
              <a:rPr lang="en-US" smtClean="0"/>
              <a:t>GC/MS Mass Chromatogram</a:t>
            </a:r>
          </a:p>
        </p:txBody>
      </p:sp>
      <p:sp>
        <p:nvSpPr>
          <p:cNvPr id="237578" name="Rectangle 10"/>
          <p:cNvSpPr>
            <a:spLocks noGrp="1" noChangeArrowheads="1"/>
          </p:cNvSpPr>
          <p:nvPr>
            <p:ph type="body" sz="half" idx="2"/>
          </p:nvPr>
        </p:nvSpPr>
        <p:spPr>
          <a:xfrm>
            <a:off x="0" y="4038600"/>
            <a:ext cx="9144000" cy="2819400"/>
          </a:xfrm>
          <a:solidFill>
            <a:schemeClr val="accent4">
              <a:lumMod val="20000"/>
              <a:lumOff val="80000"/>
            </a:schemeClr>
          </a:solidFill>
        </p:spPr>
        <p:txBody>
          <a:bodyPr/>
          <a:lstStyle/>
          <a:p>
            <a:pPr algn="l" rtl="0" eaLnBrk="1" hangingPunct="1">
              <a:buFontTx/>
              <a:buNone/>
              <a:defRPr/>
            </a:pPr>
            <a:r>
              <a:rPr lang="en-US" sz="2000" dirty="0" smtClean="0"/>
              <a:t>The most prominent </a:t>
            </a:r>
            <a:r>
              <a:rPr lang="en-US" sz="2000" dirty="0" err="1" smtClean="0"/>
              <a:t>tricyclic</a:t>
            </a:r>
            <a:r>
              <a:rPr lang="en-US" sz="2000" dirty="0" smtClean="0"/>
              <a:t> </a:t>
            </a:r>
            <a:r>
              <a:rPr lang="en-US" sz="2000" dirty="0" err="1" smtClean="0"/>
              <a:t>terpanes</a:t>
            </a:r>
            <a:r>
              <a:rPr lang="en-US" sz="2000" dirty="0" smtClean="0"/>
              <a:t> (</a:t>
            </a:r>
            <a:r>
              <a:rPr lang="en-US" sz="2000" dirty="0" err="1" smtClean="0"/>
              <a:t>cheilanthanes</a:t>
            </a:r>
            <a:r>
              <a:rPr lang="en-US" sz="2000" dirty="0" smtClean="0"/>
              <a:t>, 14-alkyl-13-methylpodocarpanes) range from C</a:t>
            </a:r>
            <a:r>
              <a:rPr lang="en-US" sz="1400" dirty="0" smtClean="0"/>
              <a:t>19</a:t>
            </a:r>
            <a:r>
              <a:rPr lang="en-US" sz="2000" dirty="0" smtClean="0"/>
              <a:t> to more than C</a:t>
            </a:r>
            <a:r>
              <a:rPr lang="en-US" sz="1400" dirty="0" smtClean="0"/>
              <a:t>54</a:t>
            </a:r>
            <a:r>
              <a:rPr lang="en-US" sz="2000" dirty="0" smtClean="0"/>
              <a:t> and consist of three six-member rings with an </a:t>
            </a:r>
            <a:r>
              <a:rPr lang="en-US" sz="2000" dirty="0" err="1" smtClean="0"/>
              <a:t>isoprenoid</a:t>
            </a:r>
            <a:r>
              <a:rPr lang="en-US" sz="2000" dirty="0" smtClean="0"/>
              <a:t> side chain.</a:t>
            </a:r>
          </a:p>
          <a:p>
            <a:pPr algn="l" rtl="0" eaLnBrk="1" hangingPunct="1">
              <a:buFontTx/>
              <a:buNone/>
              <a:defRPr/>
            </a:pPr>
            <a:r>
              <a:rPr lang="en-US" sz="2000" dirty="0" smtClean="0"/>
              <a:t>Abundant </a:t>
            </a:r>
            <a:r>
              <a:rPr lang="en-US" sz="2000" dirty="0" err="1" smtClean="0"/>
              <a:t>tricyclic</a:t>
            </a:r>
            <a:r>
              <a:rPr lang="en-US" sz="2000" dirty="0" smtClean="0"/>
              <a:t> </a:t>
            </a:r>
            <a:r>
              <a:rPr lang="en-US" sz="2000" dirty="0" err="1" smtClean="0"/>
              <a:t>terpanes</a:t>
            </a:r>
            <a:r>
              <a:rPr lang="en-US" sz="2000" dirty="0" smtClean="0"/>
              <a:t> commonly correlate with high </a:t>
            </a:r>
            <a:r>
              <a:rPr lang="en-US" sz="2000" dirty="0" err="1" smtClean="0"/>
              <a:t>paleolatitude</a:t>
            </a:r>
            <a:r>
              <a:rPr lang="en-US" sz="2000" dirty="0" smtClean="0"/>
              <a:t> </a:t>
            </a:r>
            <a:r>
              <a:rPr lang="en-US" sz="2000" i="1" dirty="0" err="1" smtClean="0"/>
              <a:t>Tasmanites</a:t>
            </a:r>
            <a:r>
              <a:rPr lang="en-US" sz="2000" dirty="0" smtClean="0"/>
              <a:t>-rich rocks, suggesting an origin from these algae, although other sources are possible.</a:t>
            </a:r>
          </a:p>
          <a:p>
            <a:pPr algn="l" rtl="0" eaLnBrk="1" hangingPunct="1">
              <a:buFontTx/>
              <a:buNone/>
              <a:defRPr/>
            </a:pPr>
            <a:r>
              <a:rPr lang="en-US" sz="2000" dirty="0" err="1" smtClean="0"/>
              <a:t>Tricyclic</a:t>
            </a:r>
            <a:r>
              <a:rPr lang="en-US" sz="2000" dirty="0" smtClean="0"/>
              <a:t> </a:t>
            </a:r>
            <a:r>
              <a:rPr lang="en-US" sz="2000" dirty="0" err="1" smtClean="0"/>
              <a:t>terpanes</a:t>
            </a:r>
            <a:r>
              <a:rPr lang="en-US" sz="2000" dirty="0" smtClean="0"/>
              <a:t>/</a:t>
            </a:r>
            <a:r>
              <a:rPr lang="en-US" sz="2000" dirty="0" err="1" smtClean="0"/>
              <a:t>hopane</a:t>
            </a:r>
            <a:r>
              <a:rPr lang="en-US" sz="2000" dirty="0" smtClean="0"/>
              <a:t> increases with thermal maturity of petroleum.</a:t>
            </a:r>
          </a:p>
        </p:txBody>
      </p:sp>
      <p:pic>
        <p:nvPicPr>
          <p:cNvPr id="26628" name="Picture 11" descr="bio10"/>
          <p:cNvPicPr>
            <a:picLocks noGrp="1" noChangeAspect="1" noChangeArrowheads="1"/>
          </p:cNvPicPr>
          <p:nvPr>
            <p:ph sz="half" idx="1"/>
          </p:nvPr>
        </p:nvPicPr>
        <p:blipFill>
          <a:blip r:embed="rId2" cstate="print"/>
          <a:srcRect/>
          <a:stretch>
            <a:fillRect/>
          </a:stretch>
        </p:blipFill>
        <p:spPr>
          <a:xfrm>
            <a:off x="0" y="762000"/>
            <a:ext cx="9144000" cy="3276600"/>
          </a:xfr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457200" y="491757"/>
            <a:ext cx="8000999" cy="552893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585079" y="685800"/>
            <a:ext cx="7918473" cy="475766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14400"/>
            <a:ext cx="6629400" cy="4401205"/>
          </a:xfrm>
          <a:prstGeom prst="rect">
            <a:avLst/>
          </a:prstGeom>
        </p:spPr>
        <p:txBody>
          <a:bodyPr wrap="square">
            <a:spAutoFit/>
          </a:bodyPr>
          <a:lstStyle/>
          <a:p>
            <a:pPr algn="l" rtl="0"/>
            <a:r>
              <a:rPr lang="en-US" sz="2000" b="1" dirty="0" err="1" smtClean="0"/>
              <a:t>Tricyclic</a:t>
            </a:r>
            <a:r>
              <a:rPr lang="en-US" sz="2000" b="1" dirty="0" smtClean="0"/>
              <a:t> </a:t>
            </a:r>
            <a:r>
              <a:rPr lang="en-US" sz="2000" b="1" dirty="0" err="1" smtClean="0"/>
              <a:t>terpanes</a:t>
            </a:r>
            <a:r>
              <a:rPr lang="en-US" sz="2000" b="1" dirty="0" smtClean="0"/>
              <a:t> are used to correlate crude oils and source-rock extracts, predict source-rock characteristics and evaluate the extent of thermal maturity and biodegradation  </a:t>
            </a:r>
            <a:r>
              <a:rPr lang="en-US" sz="2000" dirty="0" smtClean="0"/>
              <a:t>In order to know the type of source rock there are many parameters as described below:   </a:t>
            </a:r>
          </a:p>
          <a:p>
            <a:pPr lvl="0" algn="l" rtl="0"/>
            <a:r>
              <a:rPr lang="en-US" sz="2000" b="1" dirty="0" smtClean="0"/>
              <a:t>1- </a:t>
            </a:r>
            <a:r>
              <a:rPr lang="en-US" sz="2000" b="1" dirty="0" err="1" smtClean="0">
                <a:solidFill>
                  <a:srgbClr val="FF0000"/>
                </a:solidFill>
              </a:rPr>
              <a:t>Tricyclic</a:t>
            </a:r>
            <a:r>
              <a:rPr lang="en-US" sz="2000" b="1" dirty="0" smtClean="0">
                <a:solidFill>
                  <a:srgbClr val="FF0000"/>
                </a:solidFill>
              </a:rPr>
              <a:t> </a:t>
            </a:r>
            <a:r>
              <a:rPr lang="en-US" sz="2000" b="1" dirty="0" err="1" smtClean="0">
                <a:solidFill>
                  <a:srgbClr val="FF0000"/>
                </a:solidFill>
              </a:rPr>
              <a:t>terpanes</a:t>
            </a:r>
            <a:r>
              <a:rPr lang="en-US" sz="2000" b="1" dirty="0" smtClean="0">
                <a:solidFill>
                  <a:srgbClr val="FF0000"/>
                </a:solidFill>
              </a:rPr>
              <a:t> ratio (C22/C21): C24/C23 and C26/C25</a:t>
            </a:r>
            <a:r>
              <a:rPr lang="en-US" sz="2000" b="1" dirty="0" smtClean="0"/>
              <a:t>)</a:t>
            </a:r>
            <a:endParaRPr lang="en-US" sz="2000" dirty="0" smtClean="0"/>
          </a:p>
          <a:p>
            <a:pPr algn="l" rtl="0"/>
            <a:r>
              <a:rPr lang="en-US" sz="2000" dirty="0" smtClean="0"/>
              <a:t>Ratios of various </a:t>
            </a:r>
            <a:r>
              <a:rPr lang="en-US" sz="2000" dirty="0" err="1" smtClean="0"/>
              <a:t>tricyclic</a:t>
            </a:r>
            <a:r>
              <a:rPr lang="en-US" sz="2000" dirty="0" smtClean="0"/>
              <a:t> </a:t>
            </a:r>
            <a:r>
              <a:rPr lang="en-US" sz="2000" dirty="0" err="1" smtClean="0"/>
              <a:t>terpanes</a:t>
            </a:r>
            <a:r>
              <a:rPr lang="en-US" sz="2000" dirty="0" smtClean="0"/>
              <a:t> by carbon number can be useful in order to distinguish marine, carbonate, </a:t>
            </a:r>
            <a:r>
              <a:rPr lang="en-US" sz="2000" dirty="0" err="1" smtClean="0"/>
              <a:t>lacustrine</a:t>
            </a:r>
            <a:r>
              <a:rPr lang="en-US" sz="2000" dirty="0" smtClean="0"/>
              <a:t>, coal/</a:t>
            </a:r>
            <a:r>
              <a:rPr lang="en-US" sz="2000" dirty="0" err="1" smtClean="0"/>
              <a:t>resine</a:t>
            </a:r>
            <a:r>
              <a:rPr lang="en-US" sz="2000" dirty="0" smtClean="0"/>
              <a:t>, and </a:t>
            </a:r>
            <a:r>
              <a:rPr lang="en-US" sz="2000" dirty="0" err="1" smtClean="0"/>
              <a:t>evaporitic</a:t>
            </a:r>
            <a:r>
              <a:rPr lang="en-US" sz="2000" dirty="0" smtClean="0"/>
              <a:t> oils measured using M/Z191 </a:t>
            </a:r>
            <a:r>
              <a:rPr lang="en-US" sz="2000" dirty="0" err="1" smtClean="0"/>
              <a:t>fragmentogram</a:t>
            </a:r>
            <a:r>
              <a:rPr lang="en-US" sz="2000" dirty="0" smtClean="0"/>
              <a:t> (Peters et al., 2005) M/Z (mass/charge) ratio of anion in mass spectrometry measured in units of Daltons/Charge)</a:t>
            </a:r>
          </a:p>
          <a:p>
            <a:pPr algn="l" rtl="0"/>
            <a:endParaRPr lang="ar-IQ"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FOUAD\Desktop\j\4-16.jpg"/>
          <p:cNvPicPr/>
          <p:nvPr/>
        </p:nvPicPr>
        <p:blipFill rotWithShape="1">
          <a:blip r:embed="rId2" cstate="print">
            <a:extLst>
              <a:ext uri="{28A0092B-C50C-407E-A947-70E740481C1C}">
                <a14:useLocalDpi xmlns:a14="http://schemas.microsoft.com/office/drawing/2010/main" val="0"/>
              </a:ext>
            </a:extLst>
          </a:blip>
          <a:srcRect t="-1" r="32120" b="-4511"/>
          <a:stretch/>
        </p:blipFill>
        <p:spPr bwMode="auto">
          <a:xfrm>
            <a:off x="1143000" y="1576387"/>
            <a:ext cx="6429375" cy="4748213"/>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066800" y="685800"/>
            <a:ext cx="7467600" cy="58479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pr-phamer"/>
          <p:cNvPicPr>
            <a:picLocks noChangeAspect="1" noChangeArrowheads="1"/>
          </p:cNvPicPr>
          <p:nvPr/>
        </p:nvPicPr>
        <p:blipFill>
          <a:blip r:embed="rId2" cstate="print"/>
          <a:srcRect/>
          <a:stretch>
            <a:fillRect/>
          </a:stretch>
        </p:blipFill>
        <p:spPr>
          <a:xfrm>
            <a:off x="457200" y="914399"/>
            <a:ext cx="8317522" cy="54063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smtClean="0"/>
              <a:t>Tetracycic</a:t>
            </a:r>
            <a:r>
              <a:rPr lang="en-US" b="1" i="1" dirty="0" smtClean="0"/>
              <a:t> </a:t>
            </a:r>
            <a:r>
              <a:rPr lang="en-US" b="1" i="1" dirty="0" err="1" smtClean="0"/>
              <a:t>Terpane</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70000" lnSpcReduction="20000"/>
          </a:bodyPr>
          <a:lstStyle/>
          <a:p>
            <a:pPr algn="l" rtl="0"/>
            <a:r>
              <a:rPr lang="en-US" dirty="0" err="1" smtClean="0"/>
              <a:t>Tetracyclic</a:t>
            </a:r>
            <a:r>
              <a:rPr lang="en-US" dirty="0" smtClean="0"/>
              <a:t> </a:t>
            </a:r>
            <a:r>
              <a:rPr lang="en-US" dirty="0" err="1" smtClean="0"/>
              <a:t>terpane</a:t>
            </a:r>
            <a:r>
              <a:rPr lang="en-US" dirty="0" smtClean="0"/>
              <a:t> of the 17, 21. </a:t>
            </a:r>
            <a:r>
              <a:rPr lang="en-US" dirty="0" err="1" smtClean="0"/>
              <a:t>secohopane</a:t>
            </a:r>
            <a:r>
              <a:rPr lang="en-US" dirty="0" smtClean="0"/>
              <a:t> series are structurally similar to </a:t>
            </a:r>
            <a:r>
              <a:rPr lang="en-US" dirty="0" err="1" smtClean="0"/>
              <a:t>hopane</a:t>
            </a:r>
            <a:r>
              <a:rPr lang="en-US" dirty="0" smtClean="0"/>
              <a:t> (</a:t>
            </a:r>
            <a:r>
              <a:rPr lang="en-US" dirty="0" err="1" smtClean="0"/>
              <a:t>Trendel</a:t>
            </a:r>
            <a:r>
              <a:rPr lang="en-US" dirty="0" smtClean="0"/>
              <a:t> et al., 1982). </a:t>
            </a:r>
            <a:r>
              <a:rPr lang="en-US" dirty="0" err="1" smtClean="0"/>
              <a:t>Tetracyclic</a:t>
            </a:r>
            <a:r>
              <a:rPr lang="en-US" dirty="0" smtClean="0"/>
              <a:t> </a:t>
            </a:r>
            <a:r>
              <a:rPr lang="en-US" dirty="0" err="1" smtClean="0"/>
              <a:t>terpane</a:t>
            </a:r>
            <a:r>
              <a:rPr lang="en-US" dirty="0" smtClean="0"/>
              <a:t> occurs in most </a:t>
            </a:r>
            <a:r>
              <a:rPr lang="en-US" dirty="0" smtClean="0">
                <a:solidFill>
                  <a:srgbClr val="FF0000"/>
                </a:solidFill>
              </a:rPr>
              <a:t>oil and rock extracts</a:t>
            </a:r>
            <a:r>
              <a:rPr lang="en-US" dirty="0" smtClean="0"/>
              <a:t>. The </a:t>
            </a:r>
            <a:r>
              <a:rPr lang="en-US" dirty="0" smtClean="0">
                <a:solidFill>
                  <a:srgbClr val="FF0000"/>
                </a:solidFill>
              </a:rPr>
              <a:t>C24-C27</a:t>
            </a:r>
            <a:r>
              <a:rPr lang="en-US" dirty="0" smtClean="0"/>
              <a:t> </a:t>
            </a:r>
            <a:r>
              <a:rPr lang="en-US" dirty="0" err="1" smtClean="0"/>
              <a:t>tetracylci</a:t>
            </a:r>
            <a:r>
              <a:rPr lang="en-US" dirty="0" smtClean="0"/>
              <a:t> </a:t>
            </a:r>
            <a:r>
              <a:rPr lang="en-US" dirty="0" err="1" smtClean="0"/>
              <a:t>terpanes</a:t>
            </a:r>
            <a:r>
              <a:rPr lang="en-US" dirty="0" smtClean="0"/>
              <a:t> appear to be </a:t>
            </a:r>
            <a:r>
              <a:rPr lang="en-US" dirty="0" smtClean="0">
                <a:solidFill>
                  <a:srgbClr val="FF0000"/>
                </a:solidFill>
              </a:rPr>
              <a:t>more resistance to biodegradation and maturation than the </a:t>
            </a:r>
            <a:r>
              <a:rPr lang="en-US" dirty="0" err="1" smtClean="0">
                <a:solidFill>
                  <a:srgbClr val="FF0000"/>
                </a:solidFill>
              </a:rPr>
              <a:t>hopanes</a:t>
            </a:r>
            <a:r>
              <a:rPr lang="en-US" dirty="0" smtClean="0"/>
              <a:t> (Peters et al., 2005). Ratio of </a:t>
            </a:r>
            <a:r>
              <a:rPr lang="en-US" dirty="0" err="1" smtClean="0"/>
              <a:t>tetracyclic</a:t>
            </a:r>
            <a:r>
              <a:rPr lang="en-US" dirty="0" smtClean="0"/>
              <a:t> </a:t>
            </a:r>
            <a:r>
              <a:rPr lang="en-US" dirty="0" err="1" smtClean="0"/>
              <a:t>terpanes</a:t>
            </a:r>
            <a:r>
              <a:rPr lang="en-US" dirty="0" smtClean="0"/>
              <a:t> to </a:t>
            </a:r>
            <a:r>
              <a:rPr lang="en-US" dirty="0" err="1" smtClean="0"/>
              <a:t>hopanes</a:t>
            </a:r>
            <a:r>
              <a:rPr lang="en-US" dirty="0" smtClean="0"/>
              <a:t> increase in more mature source rock and oils indicating greater stability of </a:t>
            </a:r>
            <a:r>
              <a:rPr lang="en-US" dirty="0" err="1" smtClean="0"/>
              <a:t>tetracyclic</a:t>
            </a:r>
            <a:r>
              <a:rPr lang="en-US" dirty="0" smtClean="0"/>
              <a:t> </a:t>
            </a:r>
            <a:r>
              <a:rPr lang="en-US" dirty="0" err="1" smtClean="0"/>
              <a:t>terpanes</a:t>
            </a:r>
            <a:r>
              <a:rPr lang="en-US" dirty="0" smtClean="0"/>
              <a:t> (Peters et al., 2005). </a:t>
            </a:r>
            <a:r>
              <a:rPr lang="en-US" dirty="0" err="1" smtClean="0"/>
              <a:t>Tricyclic</a:t>
            </a:r>
            <a:r>
              <a:rPr lang="en-US" dirty="0" smtClean="0"/>
              <a:t> and </a:t>
            </a:r>
            <a:r>
              <a:rPr lang="en-US" dirty="0" err="1" smtClean="0"/>
              <a:t>tetracyclic</a:t>
            </a:r>
            <a:r>
              <a:rPr lang="en-US" dirty="0" smtClean="0"/>
              <a:t> </a:t>
            </a:r>
            <a:r>
              <a:rPr lang="en-US" dirty="0" err="1" smtClean="0"/>
              <a:t>terpanes</a:t>
            </a:r>
            <a:r>
              <a:rPr lang="en-US" dirty="0" smtClean="0"/>
              <a:t> ratios are commonly used as correlation parameters (Peters and </a:t>
            </a:r>
            <a:r>
              <a:rPr lang="en-US" dirty="0" err="1" smtClean="0"/>
              <a:t>Moldown</a:t>
            </a:r>
            <a:r>
              <a:rPr lang="en-US" dirty="0" smtClean="0"/>
              <a:t>, 1993). </a:t>
            </a:r>
          </a:p>
          <a:p>
            <a:pPr algn="l" rtl="0"/>
            <a:r>
              <a:rPr lang="en-US" dirty="0" smtClean="0">
                <a:solidFill>
                  <a:srgbClr val="FF0000"/>
                </a:solidFill>
              </a:rPr>
              <a:t>The C25-C27 </a:t>
            </a:r>
            <a:r>
              <a:rPr lang="en-US" dirty="0" err="1" smtClean="0"/>
              <a:t>tetracyclic</a:t>
            </a:r>
            <a:r>
              <a:rPr lang="en-US" dirty="0" smtClean="0"/>
              <a:t> </a:t>
            </a:r>
            <a:r>
              <a:rPr lang="en-US" dirty="0" err="1" smtClean="0"/>
              <a:t>terpanes</a:t>
            </a:r>
            <a:r>
              <a:rPr lang="en-US" dirty="0" smtClean="0"/>
              <a:t> have been reported in </a:t>
            </a:r>
            <a:r>
              <a:rPr lang="en-US" dirty="0" smtClean="0">
                <a:solidFill>
                  <a:srgbClr val="FF0000"/>
                </a:solidFill>
              </a:rPr>
              <a:t>carbonate and evaporate samples </a:t>
            </a:r>
            <a:r>
              <a:rPr lang="en-US" dirty="0" smtClean="0"/>
              <a:t>(</a:t>
            </a:r>
            <a:r>
              <a:rPr lang="en-US" dirty="0" err="1" smtClean="0"/>
              <a:t>Connan</a:t>
            </a:r>
            <a:r>
              <a:rPr lang="en-US" dirty="0" smtClean="0"/>
              <a:t> et al., 1986). The </a:t>
            </a:r>
            <a:r>
              <a:rPr lang="en-US" dirty="0" smtClean="0">
                <a:solidFill>
                  <a:srgbClr val="FF0000"/>
                </a:solidFill>
              </a:rPr>
              <a:t>C24 </a:t>
            </a:r>
            <a:r>
              <a:rPr lang="en-US" dirty="0" err="1" smtClean="0">
                <a:solidFill>
                  <a:srgbClr val="FF0000"/>
                </a:solidFill>
              </a:rPr>
              <a:t>tetracyclic</a:t>
            </a:r>
            <a:r>
              <a:rPr lang="en-US" dirty="0" smtClean="0">
                <a:solidFill>
                  <a:srgbClr val="FF0000"/>
                </a:solidFill>
              </a:rPr>
              <a:t> </a:t>
            </a:r>
            <a:r>
              <a:rPr lang="en-US" dirty="0" err="1" smtClean="0">
                <a:solidFill>
                  <a:srgbClr val="FF0000"/>
                </a:solidFill>
              </a:rPr>
              <a:t>terpane</a:t>
            </a:r>
            <a:r>
              <a:rPr lang="en-US" dirty="0" smtClean="0">
                <a:solidFill>
                  <a:srgbClr val="FF0000"/>
                </a:solidFill>
              </a:rPr>
              <a:t>/</a:t>
            </a:r>
            <a:r>
              <a:rPr lang="en-US" dirty="0" err="1" smtClean="0">
                <a:solidFill>
                  <a:srgbClr val="FF0000"/>
                </a:solidFill>
              </a:rPr>
              <a:t>hopane</a:t>
            </a:r>
            <a:r>
              <a:rPr lang="en-US" dirty="0" smtClean="0">
                <a:solidFill>
                  <a:srgbClr val="FF0000"/>
                </a:solidFill>
              </a:rPr>
              <a:t>, C24 </a:t>
            </a:r>
            <a:r>
              <a:rPr lang="en-US" dirty="0" err="1" smtClean="0">
                <a:solidFill>
                  <a:srgbClr val="FF0000"/>
                </a:solidFill>
              </a:rPr>
              <a:t>tetracyclic</a:t>
            </a:r>
            <a:r>
              <a:rPr lang="en-US" dirty="0" smtClean="0">
                <a:solidFill>
                  <a:srgbClr val="FF0000"/>
                </a:solidFill>
              </a:rPr>
              <a:t>/C23 </a:t>
            </a:r>
            <a:r>
              <a:rPr lang="en-US" dirty="0" err="1" smtClean="0">
                <a:solidFill>
                  <a:srgbClr val="FF0000"/>
                </a:solidFill>
              </a:rPr>
              <a:t>triccyclic</a:t>
            </a:r>
            <a:r>
              <a:rPr lang="en-US" dirty="0" smtClean="0">
                <a:solidFill>
                  <a:srgbClr val="FF0000"/>
                </a:solidFill>
              </a:rPr>
              <a:t> </a:t>
            </a:r>
            <a:r>
              <a:rPr lang="en-US" dirty="0" err="1" smtClean="0">
                <a:solidFill>
                  <a:srgbClr val="FF0000"/>
                </a:solidFill>
              </a:rPr>
              <a:t>terpane</a:t>
            </a:r>
            <a:r>
              <a:rPr lang="en-US" dirty="0" smtClean="0">
                <a:solidFill>
                  <a:srgbClr val="FF0000"/>
                </a:solidFill>
              </a:rPr>
              <a:t> and C24 </a:t>
            </a:r>
            <a:r>
              <a:rPr lang="en-US" dirty="0" err="1" smtClean="0">
                <a:solidFill>
                  <a:srgbClr val="FF0000"/>
                </a:solidFill>
              </a:rPr>
              <a:t>tetracyclic</a:t>
            </a:r>
            <a:r>
              <a:rPr lang="en-US" dirty="0" smtClean="0">
                <a:solidFill>
                  <a:srgbClr val="FF0000"/>
                </a:solidFill>
              </a:rPr>
              <a:t>/C26 </a:t>
            </a:r>
            <a:r>
              <a:rPr lang="en-US" dirty="0" err="1" smtClean="0">
                <a:solidFill>
                  <a:srgbClr val="FF0000"/>
                </a:solidFill>
              </a:rPr>
              <a:t>tricyclic</a:t>
            </a:r>
            <a:r>
              <a:rPr lang="en-US" dirty="0" smtClean="0">
                <a:solidFill>
                  <a:srgbClr val="FF0000"/>
                </a:solidFill>
              </a:rPr>
              <a:t> </a:t>
            </a:r>
            <a:r>
              <a:rPr lang="en-US" dirty="0" err="1" smtClean="0">
                <a:solidFill>
                  <a:srgbClr val="FF0000"/>
                </a:solidFill>
              </a:rPr>
              <a:t>terpane</a:t>
            </a:r>
            <a:r>
              <a:rPr lang="en-US" dirty="0" smtClean="0">
                <a:solidFill>
                  <a:srgbClr val="FF0000"/>
                </a:solidFill>
              </a:rPr>
              <a:t> ratio </a:t>
            </a:r>
            <a:r>
              <a:rPr lang="en-US" dirty="0" smtClean="0"/>
              <a:t>are common source rock parameters</a:t>
            </a:r>
            <a:endParaRPr lang="ar-IQ"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1033463" y="609600"/>
            <a:ext cx="7468771" cy="53578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4" descr="Figure 9- GC&amp; Hydrocarbon product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smtClean="0"/>
              <a:t>Hopanes</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85000" lnSpcReduction="20000"/>
          </a:bodyPr>
          <a:lstStyle/>
          <a:p>
            <a:pPr algn="l" rtl="0"/>
            <a:r>
              <a:rPr lang="en-US" dirty="0" err="1" smtClean="0"/>
              <a:t>Hopanes</a:t>
            </a:r>
            <a:r>
              <a:rPr lang="en-US" dirty="0" smtClean="0"/>
              <a:t> were among the first group of compounds to be utilized in petroleum geochemistry (Philip, 2007). The </a:t>
            </a:r>
            <a:r>
              <a:rPr lang="en-US" dirty="0" err="1" smtClean="0"/>
              <a:t>hopanes</a:t>
            </a:r>
            <a:r>
              <a:rPr lang="en-US" dirty="0" smtClean="0"/>
              <a:t> composed of </a:t>
            </a:r>
            <a:r>
              <a:rPr lang="en-US" dirty="0" smtClean="0">
                <a:solidFill>
                  <a:srgbClr val="FF0000"/>
                </a:solidFill>
              </a:rPr>
              <a:t>three stereo isomeric </a:t>
            </a:r>
            <a:r>
              <a:rPr lang="en-US" dirty="0" smtClean="0"/>
              <a:t>series namely </a:t>
            </a:r>
            <a:r>
              <a:rPr lang="en-US" dirty="0" smtClean="0">
                <a:solidFill>
                  <a:srgbClr val="FF0000"/>
                </a:solidFill>
              </a:rPr>
              <a:t>17</a:t>
            </a:r>
            <a:r>
              <a:rPr lang="en-US" dirty="0" smtClean="0">
                <a:solidFill>
                  <a:srgbClr val="FF0000"/>
                </a:solidFill>
                <a:sym typeface="Symbol"/>
              </a:rPr>
              <a:t></a:t>
            </a:r>
            <a:r>
              <a:rPr lang="en-US" dirty="0" smtClean="0">
                <a:solidFill>
                  <a:srgbClr val="FF0000"/>
                </a:solidFill>
              </a:rPr>
              <a:t>, 2</a:t>
            </a:r>
            <a:r>
              <a:rPr lang="en-US" dirty="0" smtClean="0">
                <a:solidFill>
                  <a:srgbClr val="FF0000"/>
                </a:solidFill>
                <a:sym typeface="Symbol"/>
              </a:rPr>
              <a:t></a:t>
            </a:r>
            <a:r>
              <a:rPr lang="en-US" dirty="0" smtClean="0">
                <a:solidFill>
                  <a:srgbClr val="FF0000"/>
                </a:solidFill>
              </a:rPr>
              <a:t>-, 17</a:t>
            </a:r>
            <a:r>
              <a:rPr lang="en-US" dirty="0" smtClean="0">
                <a:solidFill>
                  <a:srgbClr val="FF0000"/>
                </a:solidFill>
                <a:sym typeface="Symbol"/>
              </a:rPr>
              <a:t></a:t>
            </a:r>
            <a:r>
              <a:rPr lang="en-US" dirty="0" smtClean="0">
                <a:solidFill>
                  <a:srgbClr val="FF0000"/>
                </a:solidFill>
              </a:rPr>
              <a:t>, 21</a:t>
            </a:r>
            <a:r>
              <a:rPr lang="en-US" dirty="0" smtClean="0">
                <a:solidFill>
                  <a:srgbClr val="FF0000"/>
                </a:solidFill>
                <a:sym typeface="Symbol"/>
              </a:rPr>
              <a:t></a:t>
            </a:r>
            <a:r>
              <a:rPr lang="en-US" dirty="0" smtClean="0">
                <a:solidFill>
                  <a:srgbClr val="FF0000"/>
                </a:solidFill>
              </a:rPr>
              <a:t>-, and 17</a:t>
            </a:r>
            <a:r>
              <a:rPr lang="en-US" dirty="0" smtClean="0">
                <a:solidFill>
                  <a:srgbClr val="FF0000"/>
                </a:solidFill>
                <a:sym typeface="Symbol"/>
              </a:rPr>
              <a:t></a:t>
            </a:r>
            <a:r>
              <a:rPr lang="en-US" dirty="0" smtClean="0">
                <a:solidFill>
                  <a:srgbClr val="FF0000"/>
                </a:solidFill>
              </a:rPr>
              <a:t>, 21</a:t>
            </a:r>
            <a:r>
              <a:rPr lang="en-US" dirty="0" smtClean="0">
                <a:solidFill>
                  <a:srgbClr val="FF0000"/>
                </a:solidFill>
                <a:sym typeface="Symbol"/>
              </a:rPr>
              <a:t></a:t>
            </a:r>
            <a:r>
              <a:rPr lang="en-US" dirty="0" smtClean="0">
                <a:solidFill>
                  <a:srgbClr val="FF0000"/>
                </a:solidFill>
              </a:rPr>
              <a:t>(H</a:t>
            </a:r>
            <a:r>
              <a:rPr lang="en-US" dirty="0" smtClean="0"/>
              <a:t>)- </a:t>
            </a:r>
            <a:r>
              <a:rPr lang="en-US" dirty="0" err="1" smtClean="0"/>
              <a:t>hopanes</a:t>
            </a:r>
            <a:r>
              <a:rPr lang="en-US" dirty="0" smtClean="0"/>
              <a:t> (Peter et al., 2005). </a:t>
            </a:r>
          </a:p>
          <a:p>
            <a:pPr algn="l" rtl="0"/>
            <a:r>
              <a:rPr lang="en-US" dirty="0" smtClean="0"/>
              <a:t>Virtually all of the precursors of the </a:t>
            </a:r>
            <a:r>
              <a:rPr lang="en-US" dirty="0" err="1" smtClean="0"/>
              <a:t>hopanoids</a:t>
            </a:r>
            <a:r>
              <a:rPr lang="en-US" dirty="0" smtClean="0"/>
              <a:t> can be associated with a </a:t>
            </a:r>
            <a:r>
              <a:rPr lang="en-US" dirty="0" smtClean="0">
                <a:solidFill>
                  <a:srgbClr val="FF0000"/>
                </a:solidFill>
              </a:rPr>
              <a:t>bacteria or </a:t>
            </a:r>
            <a:r>
              <a:rPr lang="en-US" dirty="0" err="1" smtClean="0">
                <a:solidFill>
                  <a:srgbClr val="FF0000"/>
                </a:solidFill>
              </a:rPr>
              <a:t>prokaryltic</a:t>
            </a:r>
            <a:r>
              <a:rPr lang="en-US" dirty="0" smtClean="0">
                <a:solidFill>
                  <a:srgbClr val="FF0000"/>
                </a:solidFill>
              </a:rPr>
              <a:t> origin</a:t>
            </a:r>
            <a:r>
              <a:rPr lang="en-US" dirty="0" smtClean="0"/>
              <a:t>. The </a:t>
            </a:r>
            <a:r>
              <a:rPr lang="en-US" dirty="0" err="1" smtClean="0"/>
              <a:t>hopanes</a:t>
            </a:r>
            <a:r>
              <a:rPr lang="en-US" dirty="0" smtClean="0"/>
              <a:t> generally occur in the </a:t>
            </a:r>
            <a:r>
              <a:rPr lang="en-US" dirty="0" smtClean="0">
                <a:solidFill>
                  <a:srgbClr val="FF0000"/>
                </a:solidFill>
              </a:rPr>
              <a:t>C27-C35</a:t>
            </a:r>
            <a:r>
              <a:rPr lang="en-US" dirty="0" smtClean="0"/>
              <a:t> range although there is evidence to show that they actually extent to significantly higher carbon number, the </a:t>
            </a:r>
            <a:r>
              <a:rPr lang="en-US" dirty="0" err="1" smtClean="0"/>
              <a:t>hopanes</a:t>
            </a:r>
            <a:r>
              <a:rPr lang="en-US" dirty="0" smtClean="0"/>
              <a:t> are not particularly as useful as source indicators due to their ubiquity (Philip, 2007). The families of </a:t>
            </a:r>
            <a:r>
              <a:rPr lang="en-US" dirty="0" err="1" smtClean="0"/>
              <a:t>hopanes</a:t>
            </a:r>
            <a:r>
              <a:rPr lang="en-US" dirty="0" smtClean="0"/>
              <a:t> include groups of compounds: </a:t>
            </a:r>
          </a:p>
          <a:p>
            <a:pPr algn="l" rtl="0"/>
            <a:endParaRPr lang="ar-IQ"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smtClean="0"/>
              <a:t>1) Regular </a:t>
            </a:r>
            <a:r>
              <a:rPr lang="en-US" b="1" dirty="0" err="1" smtClean="0"/>
              <a:t>hopanes</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70000" lnSpcReduction="20000"/>
          </a:bodyPr>
          <a:lstStyle/>
          <a:p>
            <a:pPr algn="l" rtl="0"/>
            <a:r>
              <a:rPr lang="en-US" dirty="0" smtClean="0"/>
              <a:t>Seifert and </a:t>
            </a:r>
            <a:r>
              <a:rPr lang="en-US" dirty="0" err="1" smtClean="0"/>
              <a:t>Moldowan</a:t>
            </a:r>
            <a:r>
              <a:rPr lang="en-US" dirty="0" smtClean="0"/>
              <a:t> (1978) described the </a:t>
            </a:r>
            <a:r>
              <a:rPr lang="en-US" dirty="0" err="1" smtClean="0"/>
              <a:t>hopane</a:t>
            </a:r>
            <a:r>
              <a:rPr lang="en-US" dirty="0" smtClean="0"/>
              <a:t> distributions and specifically discussed the two of </a:t>
            </a:r>
            <a:r>
              <a:rPr lang="en-US" dirty="0" smtClean="0">
                <a:solidFill>
                  <a:srgbClr val="FF0000"/>
                </a:solidFill>
              </a:rPr>
              <a:t>C27-trisnorhopanes</a:t>
            </a:r>
            <a:r>
              <a:rPr lang="en-US" dirty="0" smtClean="0"/>
              <a:t> namely </a:t>
            </a:r>
            <a:r>
              <a:rPr lang="en-US" dirty="0" smtClean="0">
                <a:solidFill>
                  <a:srgbClr val="FF0000"/>
                </a:solidFill>
              </a:rPr>
              <a:t>Ts and Tm {Ts: C27 18</a:t>
            </a:r>
            <a:r>
              <a:rPr lang="en-US" dirty="0" smtClean="0">
                <a:solidFill>
                  <a:srgbClr val="FF0000"/>
                </a:solidFill>
                <a:sym typeface="Symbol"/>
              </a:rPr>
              <a:t></a:t>
            </a:r>
            <a:r>
              <a:rPr lang="en-US" dirty="0" smtClean="0">
                <a:solidFill>
                  <a:srgbClr val="FF0000"/>
                </a:solidFill>
              </a:rPr>
              <a:t>-</a:t>
            </a:r>
            <a:r>
              <a:rPr lang="en-US" dirty="0" err="1" smtClean="0">
                <a:solidFill>
                  <a:srgbClr val="FF0000"/>
                </a:solidFill>
              </a:rPr>
              <a:t>trisnorhopane</a:t>
            </a:r>
            <a:r>
              <a:rPr lang="en-US" dirty="0" smtClean="0">
                <a:solidFill>
                  <a:srgbClr val="FF0000"/>
                </a:solidFill>
              </a:rPr>
              <a:t> II; and Tm: C27 17</a:t>
            </a:r>
            <a:r>
              <a:rPr lang="en-US" dirty="0" smtClean="0">
                <a:solidFill>
                  <a:srgbClr val="FF0000"/>
                </a:solidFill>
                <a:sym typeface="Symbol"/>
              </a:rPr>
              <a:t></a:t>
            </a:r>
            <a:r>
              <a:rPr lang="en-US" dirty="0" smtClean="0">
                <a:solidFill>
                  <a:srgbClr val="FF0000"/>
                </a:solidFill>
              </a:rPr>
              <a:t>-</a:t>
            </a:r>
            <a:r>
              <a:rPr lang="en-US" dirty="0" err="1" smtClean="0">
                <a:solidFill>
                  <a:srgbClr val="FF0000"/>
                </a:solidFill>
              </a:rPr>
              <a:t>trisnorhopane</a:t>
            </a:r>
            <a:r>
              <a:rPr lang="en-US" dirty="0" smtClean="0">
                <a:solidFill>
                  <a:srgbClr val="FF0000"/>
                </a:solidFill>
              </a:rPr>
              <a:t>}. </a:t>
            </a:r>
            <a:r>
              <a:rPr lang="en-US" dirty="0" smtClean="0"/>
              <a:t>The ratio of </a:t>
            </a:r>
            <a:r>
              <a:rPr lang="en-US" dirty="0" smtClean="0">
                <a:solidFill>
                  <a:srgbClr val="FF0000"/>
                </a:solidFill>
              </a:rPr>
              <a:t>Ts/Tm uses maturity indicator</a:t>
            </a:r>
            <a:r>
              <a:rPr lang="en-US" dirty="0" smtClean="0"/>
              <a:t>. If we have two samples that come from common source then this ratio can be used to indicate maturity differences. If we have oils which are of the same maturity then differences in this ratio will indicate differences in </a:t>
            </a:r>
            <a:r>
              <a:rPr lang="en-US" dirty="0" smtClean="0">
                <a:solidFill>
                  <a:srgbClr val="FF0000"/>
                </a:solidFill>
              </a:rPr>
              <a:t>source or depositional environments </a:t>
            </a:r>
            <a:r>
              <a:rPr lang="en-US" dirty="0" smtClean="0"/>
              <a:t>(</a:t>
            </a:r>
            <a:r>
              <a:rPr lang="en-US" dirty="0" err="1" smtClean="0"/>
              <a:t>Moldown</a:t>
            </a:r>
            <a:r>
              <a:rPr lang="en-US" dirty="0" smtClean="0"/>
              <a:t> et al., 1985). </a:t>
            </a:r>
          </a:p>
          <a:p>
            <a:pPr algn="l" rtl="0"/>
            <a:r>
              <a:rPr lang="en-US" dirty="0" smtClean="0"/>
              <a:t>The ratio Ts/Tm of two C27 </a:t>
            </a:r>
            <a:r>
              <a:rPr lang="en-US" dirty="0" err="1" smtClean="0"/>
              <a:t>hopanes</a:t>
            </a:r>
            <a:r>
              <a:rPr lang="en-US" dirty="0" smtClean="0"/>
              <a:t> (18</a:t>
            </a:r>
            <a:r>
              <a:rPr lang="en-US" dirty="0" smtClean="0">
                <a:sym typeface="Symbol"/>
              </a:rPr>
              <a:t></a:t>
            </a:r>
            <a:r>
              <a:rPr lang="en-US" dirty="0" smtClean="0"/>
              <a:t>-22, 29, 30-trisnorhopane-II (Ts)) and 17</a:t>
            </a:r>
            <a:r>
              <a:rPr lang="en-US" dirty="0" smtClean="0">
                <a:sym typeface="Symbol"/>
              </a:rPr>
              <a:t></a:t>
            </a:r>
            <a:r>
              <a:rPr lang="en-US" dirty="0" smtClean="0"/>
              <a:t>-22, 29, 30-trisnorhopane (Tm); Ts/</a:t>
            </a:r>
            <a:r>
              <a:rPr lang="en-US" dirty="0" err="1" smtClean="0"/>
              <a:t>Ts+Tm</a:t>
            </a:r>
            <a:r>
              <a:rPr lang="en-US" dirty="0" smtClean="0"/>
              <a:t> and Ts/Tm depend on both source and maturity (</a:t>
            </a:r>
            <a:r>
              <a:rPr lang="en-US" dirty="0" err="1" smtClean="0"/>
              <a:t>Moldowan</a:t>
            </a:r>
            <a:r>
              <a:rPr lang="en-US" dirty="0" smtClean="0"/>
              <a:t> et al., 1986). Oils form </a:t>
            </a:r>
            <a:r>
              <a:rPr lang="en-US" dirty="0" smtClean="0">
                <a:solidFill>
                  <a:srgbClr val="FF0000"/>
                </a:solidFill>
              </a:rPr>
              <a:t>carbonate source rocks </a:t>
            </a:r>
            <a:r>
              <a:rPr lang="en-US" dirty="0" smtClean="0"/>
              <a:t>have anomalously </a:t>
            </a:r>
            <a:r>
              <a:rPr lang="en-US" dirty="0" smtClean="0">
                <a:solidFill>
                  <a:srgbClr val="FF0000"/>
                </a:solidFill>
              </a:rPr>
              <a:t>low ratios </a:t>
            </a:r>
            <a:r>
              <a:rPr lang="en-US" dirty="0" smtClean="0"/>
              <a:t>compared with those </a:t>
            </a:r>
            <a:r>
              <a:rPr lang="en-US" dirty="0" smtClean="0">
                <a:solidFill>
                  <a:srgbClr val="FF0000"/>
                </a:solidFill>
              </a:rPr>
              <a:t>from shale </a:t>
            </a:r>
            <a:r>
              <a:rPr lang="en-US" dirty="0" smtClean="0"/>
              <a:t>(Hunt, 1996). The values of ratio Ts/Tm </a:t>
            </a:r>
            <a:endParaRPr lang="ar-IQ"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l" rtl="0"/>
            <a:r>
              <a:rPr lang="en-US" dirty="0" smtClean="0"/>
              <a:t>Other compounds the extended </a:t>
            </a:r>
            <a:r>
              <a:rPr lang="en-US" dirty="0" err="1" smtClean="0"/>
              <a:t>hopanes</a:t>
            </a:r>
            <a:r>
              <a:rPr lang="en-US" dirty="0" smtClean="0"/>
              <a:t> or </a:t>
            </a:r>
            <a:r>
              <a:rPr lang="en-US" dirty="0" err="1" smtClean="0">
                <a:solidFill>
                  <a:srgbClr val="FF0000"/>
                </a:solidFill>
              </a:rPr>
              <a:t>homohopanes</a:t>
            </a:r>
            <a:r>
              <a:rPr lang="en-US" dirty="0" smtClean="0">
                <a:solidFill>
                  <a:srgbClr val="FF0000"/>
                </a:solidFill>
              </a:rPr>
              <a:t> C31-C35 </a:t>
            </a:r>
            <a:r>
              <a:rPr lang="en-US" dirty="0" smtClean="0"/>
              <a:t>are probably related to specific </a:t>
            </a:r>
            <a:r>
              <a:rPr lang="en-US" dirty="0" err="1" smtClean="0"/>
              <a:t>bacteriohopanepolyols</a:t>
            </a:r>
            <a:r>
              <a:rPr lang="en-US" dirty="0" smtClean="0"/>
              <a:t> found in bacteria such as </a:t>
            </a:r>
            <a:r>
              <a:rPr lang="en-US" dirty="0" err="1" smtClean="0"/>
              <a:t>bacteriohopanetertol</a:t>
            </a:r>
            <a:r>
              <a:rPr lang="en-US" dirty="0" smtClean="0"/>
              <a:t> (Peters and </a:t>
            </a:r>
            <a:r>
              <a:rPr lang="en-US" dirty="0" err="1" smtClean="0"/>
              <a:t>Moldown</a:t>
            </a:r>
            <a:r>
              <a:rPr lang="en-US" dirty="0" smtClean="0"/>
              <a:t>, 1991). The </a:t>
            </a:r>
            <a:r>
              <a:rPr lang="en-US" dirty="0" err="1" smtClean="0"/>
              <a:t>bacteriohopanetetrol</a:t>
            </a:r>
            <a:r>
              <a:rPr lang="en-US" dirty="0" smtClean="0"/>
              <a:t> can also incorporated into </a:t>
            </a:r>
            <a:r>
              <a:rPr lang="en-US" dirty="0" err="1" smtClean="0"/>
              <a:t>kerogen</a:t>
            </a:r>
            <a:r>
              <a:rPr lang="en-US" dirty="0" smtClean="0"/>
              <a:t> and later released during </a:t>
            </a:r>
            <a:r>
              <a:rPr lang="en-US" dirty="0" err="1" smtClean="0"/>
              <a:t>catagenesis</a:t>
            </a:r>
            <a:r>
              <a:rPr lang="en-US" dirty="0" smtClean="0"/>
              <a:t> (</a:t>
            </a:r>
            <a:r>
              <a:rPr lang="en-US" dirty="0" err="1" smtClean="0"/>
              <a:t>Mycke</a:t>
            </a:r>
            <a:r>
              <a:rPr lang="en-US" dirty="0" smtClean="0"/>
              <a:t> et al., 1987). Distribution of </a:t>
            </a:r>
            <a:r>
              <a:rPr lang="en-US" dirty="0" smtClean="0">
                <a:solidFill>
                  <a:srgbClr val="FF0000"/>
                </a:solidFill>
              </a:rPr>
              <a:t>17</a:t>
            </a:r>
            <a:r>
              <a:rPr lang="en-US" dirty="0" smtClean="0">
                <a:solidFill>
                  <a:srgbClr val="FF0000"/>
                </a:solidFill>
                <a:sym typeface="Symbol"/>
              </a:rPr>
              <a:t></a:t>
            </a:r>
            <a:r>
              <a:rPr lang="en-US" dirty="0" smtClean="0">
                <a:solidFill>
                  <a:srgbClr val="FF0000"/>
                </a:solidFill>
              </a:rPr>
              <a:t>(H), 21</a:t>
            </a:r>
            <a:r>
              <a:rPr lang="en-US" dirty="0" smtClean="0">
                <a:solidFill>
                  <a:srgbClr val="FF0000"/>
                </a:solidFill>
                <a:sym typeface="Symbol"/>
              </a:rPr>
              <a:t></a:t>
            </a:r>
            <a:r>
              <a:rPr lang="en-US" dirty="0" smtClean="0">
                <a:solidFill>
                  <a:srgbClr val="FF0000"/>
                </a:solidFill>
              </a:rPr>
              <a:t>(H)-</a:t>
            </a:r>
            <a:r>
              <a:rPr lang="en-US" dirty="0" err="1" smtClean="0">
                <a:solidFill>
                  <a:srgbClr val="FF0000"/>
                </a:solidFill>
              </a:rPr>
              <a:t>homohopanes</a:t>
            </a:r>
            <a:r>
              <a:rPr lang="en-US" dirty="0" smtClean="0">
                <a:solidFill>
                  <a:srgbClr val="FF0000"/>
                </a:solidFill>
              </a:rPr>
              <a:t> </a:t>
            </a:r>
            <a:r>
              <a:rPr lang="en-US" dirty="0" smtClean="0"/>
              <a:t>in petroleum derived from marine organic matter are used to evaluate the environment of deposition of the organic matter their source rock (Peters and </a:t>
            </a:r>
            <a:r>
              <a:rPr lang="en-US" dirty="0" err="1" smtClean="0"/>
              <a:t>Moldown</a:t>
            </a:r>
            <a:r>
              <a:rPr lang="en-US" dirty="0" smtClean="0"/>
              <a:t>, 1991). In other development, where the relative concentration of the </a:t>
            </a:r>
            <a:r>
              <a:rPr lang="en-US" dirty="0" smtClean="0">
                <a:solidFill>
                  <a:srgbClr val="FF0000"/>
                </a:solidFill>
              </a:rPr>
              <a:t>C35 </a:t>
            </a:r>
            <a:r>
              <a:rPr lang="en-US" dirty="0" smtClean="0"/>
              <a:t>extended </a:t>
            </a:r>
            <a:r>
              <a:rPr lang="en-US" dirty="0" err="1" smtClean="0"/>
              <a:t>hopanes</a:t>
            </a:r>
            <a:r>
              <a:rPr lang="en-US" dirty="0" smtClean="0"/>
              <a:t>, are </a:t>
            </a:r>
            <a:r>
              <a:rPr lang="en-US" dirty="0" smtClean="0">
                <a:solidFill>
                  <a:srgbClr val="FF0000"/>
                </a:solidFill>
              </a:rPr>
              <a:t>greater than the C34 </a:t>
            </a:r>
            <a:r>
              <a:rPr lang="en-US" dirty="0" smtClean="0"/>
              <a:t>compounds, that are indicator the </a:t>
            </a:r>
            <a:r>
              <a:rPr lang="en-US" dirty="0" smtClean="0">
                <a:solidFill>
                  <a:srgbClr val="FF0000"/>
                </a:solidFill>
              </a:rPr>
              <a:t>oils derived from carbonate </a:t>
            </a:r>
            <a:r>
              <a:rPr lang="en-US" dirty="0" smtClean="0"/>
              <a:t>source rocks (Philip, 2007). </a:t>
            </a:r>
          </a:p>
          <a:p>
            <a:pPr algn="l" rtl="0"/>
            <a:endParaRPr lang="ar-IQ"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86800" cy="5410200"/>
          </a:xfrm>
        </p:spPr>
        <p:txBody>
          <a:bodyPr>
            <a:noAutofit/>
          </a:bodyPr>
          <a:lstStyle/>
          <a:p>
            <a:pPr algn="l" rtl="0"/>
            <a:r>
              <a:rPr lang="en-US" sz="1800" b="1" dirty="0" smtClean="0">
                <a:solidFill>
                  <a:srgbClr val="C00000"/>
                </a:solidFill>
              </a:rPr>
              <a:t>The distribution of C31-C35-17</a:t>
            </a:r>
            <a:r>
              <a:rPr lang="en-US" sz="1800" b="1" dirty="0" smtClean="0">
                <a:solidFill>
                  <a:srgbClr val="C00000"/>
                </a:solidFill>
                <a:sym typeface="Symbol"/>
              </a:rPr>
              <a:t></a:t>
            </a:r>
            <a:r>
              <a:rPr lang="en-US" sz="1800" b="1" dirty="0" smtClean="0">
                <a:solidFill>
                  <a:srgbClr val="C00000"/>
                </a:solidFill>
              </a:rPr>
              <a:t>(H), 21</a:t>
            </a:r>
            <a:r>
              <a:rPr lang="en-US" sz="1800" b="1" dirty="0" smtClean="0">
                <a:solidFill>
                  <a:srgbClr val="C00000"/>
                </a:solidFill>
                <a:sym typeface="Symbol"/>
              </a:rPr>
              <a:t></a:t>
            </a:r>
            <a:r>
              <a:rPr lang="en-US" sz="1800" b="1" dirty="0" smtClean="0">
                <a:solidFill>
                  <a:srgbClr val="C00000"/>
                </a:solidFill>
              </a:rPr>
              <a:t> (H) 22S and 22R </a:t>
            </a:r>
            <a:r>
              <a:rPr lang="en-US" sz="1800" b="1" dirty="0" err="1" smtClean="0">
                <a:solidFill>
                  <a:srgbClr val="C00000"/>
                </a:solidFill>
              </a:rPr>
              <a:t>homophopane</a:t>
            </a:r>
            <a:r>
              <a:rPr lang="en-US" sz="1800" b="1" dirty="0" smtClean="0">
                <a:solidFill>
                  <a:srgbClr val="C00000"/>
                </a:solidFill>
              </a:rPr>
              <a:t> in marine petroleum</a:t>
            </a:r>
            <a:r>
              <a:rPr lang="en-US" sz="1800" b="1" dirty="0" smtClean="0"/>
              <a:t> have been used as indicators of the </a:t>
            </a:r>
            <a:r>
              <a:rPr lang="en-US" sz="1800" b="1" dirty="0" err="1" smtClean="0"/>
              <a:t>redox</a:t>
            </a:r>
            <a:r>
              <a:rPr lang="en-US" sz="1800" b="1" dirty="0" smtClean="0"/>
              <a:t> potential (Eh) during and after deposition of the source rock sediments (</a:t>
            </a:r>
            <a:r>
              <a:rPr lang="en-US" sz="1800" b="1" dirty="0" err="1" smtClean="0"/>
              <a:t>Moldowan</a:t>
            </a:r>
            <a:r>
              <a:rPr lang="en-US" sz="1800" b="1" dirty="0" smtClean="0"/>
              <a:t> et al., 1989; </a:t>
            </a:r>
            <a:r>
              <a:rPr lang="en-US" sz="1800" b="1" dirty="0" err="1" smtClean="0"/>
              <a:t>Schoell</a:t>
            </a:r>
            <a:r>
              <a:rPr lang="en-US" sz="1800" b="1" dirty="0" smtClean="0"/>
              <a:t> et al., 1991). </a:t>
            </a:r>
          </a:p>
          <a:p>
            <a:pPr algn="l" rtl="0"/>
            <a:r>
              <a:rPr lang="en-US" sz="1800" b="1" dirty="0" smtClean="0"/>
              <a:t>The </a:t>
            </a:r>
            <a:r>
              <a:rPr lang="en-US" sz="1800" b="1" dirty="0" smtClean="0">
                <a:solidFill>
                  <a:srgbClr val="C00000"/>
                </a:solidFill>
              </a:rPr>
              <a:t>C35-homohopane index is the ratio of C35/(C31-C35) </a:t>
            </a:r>
            <a:r>
              <a:rPr lang="en-US" sz="1800" b="1" dirty="0" err="1" smtClean="0"/>
              <a:t>homohopane</a:t>
            </a:r>
            <a:r>
              <a:rPr lang="en-US" sz="1800" b="1" dirty="0" smtClean="0"/>
              <a:t> usually expressed as percentage (Peters and </a:t>
            </a:r>
            <a:r>
              <a:rPr lang="en-US" sz="1800" b="1" dirty="0" err="1" smtClean="0"/>
              <a:t>Moldowan</a:t>
            </a:r>
            <a:r>
              <a:rPr lang="en-US" sz="1800" b="1" dirty="0" smtClean="0"/>
              <a:t>, 1991). </a:t>
            </a:r>
            <a:r>
              <a:rPr lang="en-US" sz="1800" b="1" dirty="0" smtClean="0">
                <a:solidFill>
                  <a:srgbClr val="C00000"/>
                </a:solidFill>
              </a:rPr>
              <a:t>The high C35 </a:t>
            </a:r>
            <a:r>
              <a:rPr lang="en-US" sz="1800" b="1" dirty="0" err="1" smtClean="0">
                <a:solidFill>
                  <a:srgbClr val="C00000"/>
                </a:solidFill>
              </a:rPr>
              <a:t>homohopanes</a:t>
            </a:r>
            <a:r>
              <a:rPr lang="en-US" sz="1800" b="1" dirty="0" smtClean="0">
                <a:solidFill>
                  <a:srgbClr val="C00000"/>
                </a:solidFill>
              </a:rPr>
              <a:t> </a:t>
            </a:r>
            <a:r>
              <a:rPr lang="en-US" sz="1800" b="1" dirty="0" smtClean="0"/>
              <a:t>indices are typical of </a:t>
            </a:r>
            <a:r>
              <a:rPr lang="en-US" sz="1800" b="1" dirty="0" smtClean="0">
                <a:solidFill>
                  <a:srgbClr val="FF0000"/>
                </a:solidFill>
              </a:rPr>
              <a:t>marine low Eh environment </a:t>
            </a:r>
            <a:r>
              <a:rPr lang="en-US" sz="1800" b="1" dirty="0" smtClean="0"/>
              <a:t>of deposition (Peters and </a:t>
            </a:r>
            <a:r>
              <a:rPr lang="en-US" sz="1800" b="1" dirty="0" err="1" smtClean="0"/>
              <a:t>Moldowane</a:t>
            </a:r>
            <a:r>
              <a:rPr lang="en-US" sz="1800" b="1" dirty="0" smtClean="0"/>
              <a:t>, 1991). </a:t>
            </a:r>
            <a:r>
              <a:rPr lang="en-US" sz="1800" b="1" dirty="0" smtClean="0">
                <a:solidFill>
                  <a:srgbClr val="FF0000"/>
                </a:solidFill>
              </a:rPr>
              <a:t>C35-homohopane </a:t>
            </a:r>
            <a:r>
              <a:rPr lang="en-US" sz="1800" b="1" dirty="0" smtClean="0"/>
              <a:t>index indicator of </a:t>
            </a:r>
            <a:r>
              <a:rPr lang="en-US" sz="1800" b="1" dirty="0" err="1" smtClean="0"/>
              <a:t>redox</a:t>
            </a:r>
            <a:r>
              <a:rPr lang="en-US" sz="1800" b="1" dirty="0" smtClean="0"/>
              <a:t> potential in marine sediments during </a:t>
            </a:r>
            <a:r>
              <a:rPr lang="en-US" sz="1800" b="1" dirty="0" err="1" smtClean="0"/>
              <a:t>diagenesis</a:t>
            </a:r>
            <a:r>
              <a:rPr lang="en-US" sz="1800" b="1" dirty="0" smtClean="0"/>
              <a:t>, </a:t>
            </a:r>
            <a:r>
              <a:rPr lang="en-US" sz="1800" b="1" dirty="0" smtClean="0">
                <a:solidFill>
                  <a:srgbClr val="FF0000"/>
                </a:solidFill>
              </a:rPr>
              <a:t>high values indicate anoxia</a:t>
            </a:r>
            <a:r>
              <a:rPr lang="en-US" sz="1800" b="1" dirty="0" smtClean="0"/>
              <a:t>, but also affected by thermal maturity, measured from M/Z 191 chromatograms and expressed as </a:t>
            </a:r>
            <a:r>
              <a:rPr lang="en-US" sz="1800" b="1" dirty="0" smtClean="0">
                <a:solidFill>
                  <a:srgbClr val="C00000"/>
                </a:solidFill>
              </a:rPr>
              <a:t>C35/C34</a:t>
            </a:r>
            <a:r>
              <a:rPr lang="en-US" sz="1800" b="1" dirty="0" smtClean="0"/>
              <a:t> and </a:t>
            </a:r>
            <a:r>
              <a:rPr lang="en-US" sz="1800" b="1" dirty="0" smtClean="0">
                <a:solidFill>
                  <a:srgbClr val="C00000"/>
                </a:solidFill>
              </a:rPr>
              <a:t>C35S/C34S </a:t>
            </a:r>
            <a:r>
              <a:rPr lang="en-US" sz="1800" b="1" dirty="0" err="1" smtClean="0"/>
              <a:t>hopanes</a:t>
            </a:r>
            <a:r>
              <a:rPr lang="en-US" sz="1800" b="1" dirty="0" smtClean="0"/>
              <a:t> (Peters et al., 2005). </a:t>
            </a:r>
            <a:r>
              <a:rPr lang="en-US" sz="1800" b="1" dirty="0" smtClean="0">
                <a:solidFill>
                  <a:srgbClr val="C00000"/>
                </a:solidFill>
              </a:rPr>
              <a:t>The C29/C30 and C35/C34 </a:t>
            </a:r>
            <a:r>
              <a:rPr lang="en-US" sz="1800" b="1" dirty="0" err="1" smtClean="0">
                <a:solidFill>
                  <a:srgbClr val="C00000"/>
                </a:solidFill>
              </a:rPr>
              <a:t>hopane</a:t>
            </a:r>
            <a:r>
              <a:rPr lang="en-US" sz="1800" b="1" dirty="0" smtClean="0">
                <a:solidFill>
                  <a:srgbClr val="C00000"/>
                </a:solidFill>
              </a:rPr>
              <a:t> </a:t>
            </a:r>
            <a:r>
              <a:rPr lang="en-US" sz="1800" b="1" dirty="0" smtClean="0"/>
              <a:t>ratio can be used to define the source </a:t>
            </a:r>
            <a:r>
              <a:rPr lang="en-US" sz="1800" b="1" dirty="0" err="1" smtClean="0"/>
              <a:t>facies</a:t>
            </a:r>
            <a:r>
              <a:rPr lang="en-US" sz="1800" b="1" dirty="0" smtClean="0"/>
              <a:t> of oils (Peters et al., 2005), Peters et al. (2005) suggested that ratio of </a:t>
            </a:r>
            <a:r>
              <a:rPr lang="en-US" sz="1800" b="1" dirty="0" smtClean="0">
                <a:solidFill>
                  <a:srgbClr val="C00000"/>
                </a:solidFill>
              </a:rPr>
              <a:t>C35-S/C34H</a:t>
            </a:r>
            <a:r>
              <a:rPr lang="en-US" sz="1800" b="1" dirty="0" smtClean="0"/>
              <a:t> is greater than </a:t>
            </a:r>
            <a:r>
              <a:rPr lang="en-US" sz="1800" b="1" dirty="0" smtClean="0">
                <a:solidFill>
                  <a:srgbClr val="C00000"/>
                </a:solidFill>
              </a:rPr>
              <a:t>0.8</a:t>
            </a:r>
            <a:r>
              <a:rPr lang="en-US" sz="1800" b="1" dirty="0" smtClean="0"/>
              <a:t> and ratio of (</a:t>
            </a:r>
            <a:r>
              <a:rPr lang="en-US" sz="1800" b="1" dirty="0" smtClean="0">
                <a:solidFill>
                  <a:srgbClr val="C00000"/>
                </a:solidFill>
              </a:rPr>
              <a:t>C24/C30H)&gt;0.6 </a:t>
            </a:r>
            <a:r>
              <a:rPr lang="en-US" sz="1800" b="1" dirty="0" smtClean="0"/>
              <a:t>that indicator to </a:t>
            </a:r>
            <a:r>
              <a:rPr lang="en-US" sz="1800" b="1" dirty="0" smtClean="0">
                <a:solidFill>
                  <a:srgbClr val="C00000"/>
                </a:solidFill>
              </a:rPr>
              <a:t>marine carbonate source rocks </a:t>
            </a:r>
            <a:r>
              <a:rPr lang="en-US" sz="1800" b="1" dirty="0" smtClean="0"/>
              <a:t>Peters and </a:t>
            </a:r>
            <a:r>
              <a:rPr lang="en-US" sz="1800" b="1" dirty="0" err="1" smtClean="0"/>
              <a:t>Moldowan</a:t>
            </a:r>
            <a:r>
              <a:rPr lang="en-US" sz="1800" b="1" dirty="0" smtClean="0"/>
              <a:t> (1991) proposed that a </a:t>
            </a:r>
            <a:r>
              <a:rPr lang="en-US" sz="1800" b="1" dirty="0" smtClean="0">
                <a:solidFill>
                  <a:srgbClr val="C00000"/>
                </a:solidFill>
              </a:rPr>
              <a:t>high C35homohopane index </a:t>
            </a:r>
            <a:r>
              <a:rPr lang="en-US" sz="1800" b="1" dirty="0" smtClean="0"/>
              <a:t>and </a:t>
            </a:r>
            <a:r>
              <a:rPr lang="en-US" sz="1800" b="1" dirty="0" smtClean="0">
                <a:solidFill>
                  <a:srgbClr val="C00000"/>
                </a:solidFill>
              </a:rPr>
              <a:t>low Pr/Ph value </a:t>
            </a:r>
            <a:r>
              <a:rPr lang="en-US" sz="1800" b="1" dirty="0" smtClean="0"/>
              <a:t>indicate </a:t>
            </a:r>
            <a:r>
              <a:rPr lang="en-US" sz="1800" b="1" dirty="0" smtClean="0">
                <a:solidFill>
                  <a:srgbClr val="C00000"/>
                </a:solidFill>
              </a:rPr>
              <a:t>reducing</a:t>
            </a:r>
            <a:r>
              <a:rPr lang="en-US" sz="1800" b="1" dirty="0" smtClean="0"/>
              <a:t> but not necessary </a:t>
            </a:r>
            <a:r>
              <a:rPr lang="en-US" sz="1800" b="1" dirty="0" err="1" smtClean="0"/>
              <a:t>hypersaline</a:t>
            </a:r>
            <a:r>
              <a:rPr lang="en-US" sz="1800" b="1" dirty="0" smtClean="0"/>
              <a:t> conditions. The other ratio is </a:t>
            </a:r>
            <a:r>
              <a:rPr lang="en-US" sz="1800" b="1" dirty="0" smtClean="0">
                <a:solidFill>
                  <a:srgbClr val="C00000"/>
                </a:solidFill>
              </a:rPr>
              <a:t>C31/C30 </a:t>
            </a:r>
            <a:r>
              <a:rPr lang="en-US" sz="1800" b="1" dirty="0" err="1" smtClean="0">
                <a:solidFill>
                  <a:srgbClr val="C00000"/>
                </a:solidFill>
              </a:rPr>
              <a:t>hopane</a:t>
            </a:r>
            <a:r>
              <a:rPr lang="en-US" sz="1800" b="1" dirty="0" smtClean="0">
                <a:solidFill>
                  <a:srgbClr val="C00000"/>
                </a:solidFill>
              </a:rPr>
              <a:t> </a:t>
            </a:r>
            <a:r>
              <a:rPr lang="en-US" sz="1800" b="1" dirty="0" smtClean="0"/>
              <a:t>which is a useful index to distinguish between marine versus </a:t>
            </a:r>
            <a:r>
              <a:rPr lang="en-US" sz="1800" b="1" dirty="0" err="1" smtClean="0"/>
              <a:t>lacustrine</a:t>
            </a:r>
            <a:r>
              <a:rPr lang="en-US" sz="1800" b="1" dirty="0" smtClean="0"/>
              <a:t> source rock deposition environments. This ratio is expressed as </a:t>
            </a:r>
            <a:r>
              <a:rPr lang="en-US" sz="1800" b="1" dirty="0" smtClean="0">
                <a:solidFill>
                  <a:srgbClr val="C00000"/>
                </a:solidFill>
              </a:rPr>
              <a:t>C31 22R/C30 </a:t>
            </a:r>
            <a:r>
              <a:rPr lang="en-US" sz="1800" b="1" dirty="0" err="1" smtClean="0">
                <a:solidFill>
                  <a:srgbClr val="C00000"/>
                </a:solidFill>
              </a:rPr>
              <a:t>hopan</a:t>
            </a:r>
            <a:r>
              <a:rPr lang="en-US" sz="1800" b="1" dirty="0" smtClean="0">
                <a:solidFill>
                  <a:srgbClr val="C00000"/>
                </a:solidFill>
              </a:rPr>
              <a:t> (C31R/H) </a:t>
            </a:r>
            <a:endParaRPr lang="ar-IQ" sz="1800" b="1"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WORD\بحوث محمد جاسم\نفط\2\ابو انمار 2\4-17نسخ.jpg"/>
          <p:cNvPicPr/>
          <p:nvPr/>
        </p:nvPicPr>
        <p:blipFill rotWithShape="1">
          <a:blip r:embed="rId2" cstate="print">
            <a:extLst>
              <a:ext uri="{28A0092B-C50C-407E-A947-70E740481C1C}">
                <a14:useLocalDpi xmlns:a14="http://schemas.microsoft.com/office/drawing/2010/main" val="0"/>
              </a:ext>
            </a:extLst>
          </a:blip>
          <a:srcRect r="38715"/>
          <a:stretch/>
        </p:blipFill>
        <p:spPr bwMode="auto">
          <a:xfrm>
            <a:off x="1447800" y="914400"/>
            <a:ext cx="6172200" cy="48768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r>
              <a:rPr lang="en-US" dirty="0" smtClean="0"/>
              <a:t>This ratio is useful to know the marine and </a:t>
            </a:r>
            <a:r>
              <a:rPr lang="en-US" dirty="0" err="1" smtClean="0"/>
              <a:t>lucastrine</a:t>
            </a:r>
            <a:r>
              <a:rPr lang="en-US" dirty="0" smtClean="0"/>
              <a:t> crude oil in combination with other parameters such as C26/C25 </a:t>
            </a:r>
            <a:r>
              <a:rPr lang="en-US" dirty="0" err="1" smtClean="0"/>
              <a:t>tricyclic</a:t>
            </a:r>
            <a:r>
              <a:rPr lang="en-US" dirty="0" smtClean="0"/>
              <a:t> </a:t>
            </a:r>
            <a:r>
              <a:rPr lang="en-US" dirty="0" err="1" smtClean="0"/>
              <a:t>terpane</a:t>
            </a:r>
            <a:r>
              <a:rPr lang="en-US" dirty="0" smtClean="0"/>
              <a:t> and the </a:t>
            </a:r>
            <a:r>
              <a:rPr lang="en-US" dirty="0" err="1" smtClean="0"/>
              <a:t>coaonical</a:t>
            </a:r>
            <a:r>
              <a:rPr lang="en-US" dirty="0" smtClean="0"/>
              <a:t> variable(C.V.) from stable carbon isotope measurements,</a:t>
            </a:r>
            <a:endParaRPr lang="ar-IQ"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smtClean="0"/>
              <a:t>2) 28-30-Bisnorhopane </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70000" lnSpcReduction="20000"/>
          </a:bodyPr>
          <a:lstStyle/>
          <a:p>
            <a:pPr algn="l" rtl="0"/>
            <a:r>
              <a:rPr lang="en-US" dirty="0" smtClean="0"/>
              <a:t>(</a:t>
            </a:r>
            <a:r>
              <a:rPr lang="en-US" dirty="0" smtClean="0">
                <a:solidFill>
                  <a:srgbClr val="C00000"/>
                </a:solidFill>
              </a:rPr>
              <a:t>BNH or 28-30DNH</a:t>
            </a:r>
            <a:r>
              <a:rPr lang="en-US" dirty="0" smtClean="0"/>
              <a:t>) </a:t>
            </a:r>
            <a:r>
              <a:rPr lang="en-US" dirty="0" err="1" smtClean="0"/>
              <a:t>adesmethyl</a:t>
            </a:r>
            <a:r>
              <a:rPr lang="en-US" dirty="0" smtClean="0"/>
              <a:t> </a:t>
            </a:r>
            <a:r>
              <a:rPr lang="en-US" dirty="0" err="1" smtClean="0"/>
              <a:t>hopane</a:t>
            </a:r>
            <a:r>
              <a:rPr lang="en-US" dirty="0" smtClean="0"/>
              <a:t> (</a:t>
            </a:r>
            <a:r>
              <a:rPr lang="en-US" dirty="0" smtClean="0">
                <a:solidFill>
                  <a:srgbClr val="C00000"/>
                </a:solidFill>
              </a:rPr>
              <a:t>two methyl groups removed compared with </a:t>
            </a:r>
            <a:r>
              <a:rPr lang="en-US" dirty="0" err="1" smtClean="0">
                <a:solidFill>
                  <a:srgbClr val="C00000"/>
                </a:solidFill>
              </a:rPr>
              <a:t>hopane</a:t>
            </a:r>
            <a:r>
              <a:rPr lang="en-US" dirty="0" smtClean="0"/>
              <a:t>) that contains </a:t>
            </a:r>
            <a:r>
              <a:rPr lang="en-US" dirty="0" smtClean="0">
                <a:solidFill>
                  <a:srgbClr val="C00000"/>
                </a:solidFill>
              </a:rPr>
              <a:t>28 carbon atoms </a:t>
            </a:r>
            <a:r>
              <a:rPr lang="en-US" dirty="0" smtClean="0"/>
              <a:t>and is common in sulfur-rich source rocks also called 28-30-NNH and </a:t>
            </a:r>
            <a:r>
              <a:rPr lang="en-US" dirty="0" smtClean="0">
                <a:solidFill>
                  <a:srgbClr val="C00000"/>
                </a:solidFill>
              </a:rPr>
              <a:t>28, 30-dinorhopane </a:t>
            </a:r>
            <a:r>
              <a:rPr lang="en-US" dirty="0" smtClean="0"/>
              <a:t>(28, 30-DNH) (Peters et al., 2005). There are three possible isomers for this compound namely </a:t>
            </a:r>
            <a:r>
              <a:rPr lang="en-US" dirty="0" smtClean="0">
                <a:solidFill>
                  <a:srgbClr val="C00000"/>
                </a:solidFill>
              </a:rPr>
              <a:t>17</a:t>
            </a:r>
            <a:r>
              <a:rPr lang="en-US" dirty="0" smtClean="0">
                <a:solidFill>
                  <a:srgbClr val="C00000"/>
                </a:solidFill>
                <a:sym typeface="Symbol"/>
              </a:rPr>
              <a:t></a:t>
            </a:r>
            <a:r>
              <a:rPr lang="en-US" dirty="0" smtClean="0">
                <a:solidFill>
                  <a:srgbClr val="C00000"/>
                </a:solidFill>
              </a:rPr>
              <a:t>H, 21</a:t>
            </a:r>
            <a:r>
              <a:rPr lang="en-US" dirty="0" smtClean="0">
                <a:solidFill>
                  <a:srgbClr val="C00000"/>
                </a:solidFill>
                <a:sym typeface="Symbol"/>
              </a:rPr>
              <a:t></a:t>
            </a:r>
            <a:r>
              <a:rPr lang="en-US" dirty="0" smtClean="0">
                <a:solidFill>
                  <a:srgbClr val="C00000"/>
                </a:solidFill>
              </a:rPr>
              <a:t>H; 17</a:t>
            </a:r>
            <a:r>
              <a:rPr lang="en-US" dirty="0" smtClean="0">
                <a:solidFill>
                  <a:srgbClr val="C00000"/>
                </a:solidFill>
                <a:sym typeface="Symbol"/>
              </a:rPr>
              <a:t></a:t>
            </a:r>
            <a:r>
              <a:rPr lang="en-US" dirty="0" smtClean="0">
                <a:solidFill>
                  <a:srgbClr val="C00000"/>
                </a:solidFill>
              </a:rPr>
              <a:t>H, 21</a:t>
            </a:r>
            <a:r>
              <a:rPr lang="en-US" dirty="0" smtClean="0">
                <a:solidFill>
                  <a:srgbClr val="C00000"/>
                </a:solidFill>
                <a:sym typeface="Symbol"/>
              </a:rPr>
              <a:t></a:t>
            </a:r>
            <a:r>
              <a:rPr lang="en-US" dirty="0" smtClean="0">
                <a:solidFill>
                  <a:srgbClr val="C00000"/>
                </a:solidFill>
              </a:rPr>
              <a:t>H; and 17</a:t>
            </a:r>
            <a:r>
              <a:rPr lang="en-US" dirty="0" smtClean="0">
                <a:solidFill>
                  <a:srgbClr val="C00000"/>
                </a:solidFill>
                <a:sym typeface="Symbol"/>
              </a:rPr>
              <a:t></a:t>
            </a:r>
            <a:r>
              <a:rPr lang="en-US" dirty="0" smtClean="0">
                <a:solidFill>
                  <a:srgbClr val="C00000"/>
                </a:solidFill>
              </a:rPr>
              <a:t>H, 21</a:t>
            </a:r>
            <a:r>
              <a:rPr lang="en-US" dirty="0" smtClean="0">
                <a:solidFill>
                  <a:srgbClr val="C00000"/>
                </a:solidFill>
                <a:sym typeface="Symbol"/>
              </a:rPr>
              <a:t></a:t>
            </a:r>
            <a:r>
              <a:rPr lang="en-US" dirty="0" smtClean="0">
                <a:solidFill>
                  <a:srgbClr val="C00000"/>
                </a:solidFill>
              </a:rPr>
              <a:t>H </a:t>
            </a:r>
            <a:r>
              <a:rPr lang="en-US" dirty="0" smtClean="0"/>
              <a:t>with the latter being the most abundant (Philip, 2007). </a:t>
            </a:r>
            <a:r>
              <a:rPr lang="en-US" dirty="0" err="1" smtClean="0"/>
              <a:t>Scolfield</a:t>
            </a:r>
            <a:r>
              <a:rPr lang="en-US" dirty="0" smtClean="0"/>
              <a:t> (1989) recently suggested </a:t>
            </a:r>
            <a:r>
              <a:rPr lang="en-US" dirty="0" smtClean="0">
                <a:solidFill>
                  <a:srgbClr val="C00000"/>
                </a:solidFill>
              </a:rPr>
              <a:t>a bacterial origin </a:t>
            </a:r>
            <a:r>
              <a:rPr lang="en-US" dirty="0" smtClean="0"/>
              <a:t>again for this compound. The ratio of </a:t>
            </a:r>
            <a:r>
              <a:rPr lang="en-US" dirty="0" smtClean="0">
                <a:solidFill>
                  <a:srgbClr val="C00000"/>
                </a:solidFill>
              </a:rPr>
              <a:t>28, 30.Bsinorhopane and 25, 28, 30-trisnorhopanes highly </a:t>
            </a:r>
            <a:r>
              <a:rPr lang="en-US" dirty="0" smtClean="0"/>
              <a:t>specific as a </a:t>
            </a:r>
            <a:r>
              <a:rPr lang="en-US" dirty="0" smtClean="0">
                <a:solidFill>
                  <a:srgbClr val="C00000"/>
                </a:solidFill>
              </a:rPr>
              <a:t>correlation tool </a:t>
            </a:r>
            <a:r>
              <a:rPr lang="en-US" dirty="0" smtClean="0"/>
              <a:t>probable bacterial markers associated with some </a:t>
            </a:r>
            <a:r>
              <a:rPr lang="en-US" dirty="0" smtClean="0">
                <a:solidFill>
                  <a:srgbClr val="C00000"/>
                </a:solidFill>
              </a:rPr>
              <a:t>anoxic depositional </a:t>
            </a:r>
            <a:r>
              <a:rPr lang="en-US" dirty="0" smtClean="0"/>
              <a:t>environments also expressed </a:t>
            </a:r>
            <a:r>
              <a:rPr lang="en-US" dirty="0" smtClean="0">
                <a:solidFill>
                  <a:srgbClr val="C00000"/>
                </a:solidFill>
              </a:rPr>
              <a:t>as C28/H, BNH/H</a:t>
            </a:r>
            <a:r>
              <a:rPr lang="en-US" dirty="0" smtClean="0"/>
              <a:t>, </a:t>
            </a:r>
            <a:r>
              <a:rPr lang="en-US" dirty="0" smtClean="0">
                <a:solidFill>
                  <a:srgbClr val="C00000"/>
                </a:solidFill>
              </a:rPr>
              <a:t>TNH/H</a:t>
            </a:r>
            <a:r>
              <a:rPr lang="en-US" dirty="0" smtClean="0"/>
              <a:t> and </a:t>
            </a:r>
            <a:r>
              <a:rPr lang="en-US" dirty="0" smtClean="0">
                <a:solidFill>
                  <a:srgbClr val="C00000"/>
                </a:solidFill>
              </a:rPr>
              <a:t>BNH/TNH</a:t>
            </a:r>
            <a:r>
              <a:rPr lang="en-US" dirty="0" smtClean="0"/>
              <a:t> (Peters et al., 2005). High concentrations of BNH and TNH are typical of petroleum source rocks deposited under anoxic conditions</a:t>
            </a:r>
            <a:r>
              <a:rPr lang="en-US" dirty="0" smtClean="0">
                <a:solidFill>
                  <a:srgbClr val="C00000"/>
                </a:solidFill>
              </a:rPr>
              <a:t>.  Abundant of BNH and TNH </a:t>
            </a:r>
            <a:r>
              <a:rPr lang="en-US" dirty="0" smtClean="0"/>
              <a:t>in oil indicates deposition of the source rock under </a:t>
            </a:r>
            <a:r>
              <a:rPr lang="en-US" dirty="0" smtClean="0">
                <a:solidFill>
                  <a:srgbClr val="C00000"/>
                </a:solidFill>
              </a:rPr>
              <a:t>clay-poor, anoxic conditio</a:t>
            </a:r>
            <a:r>
              <a:rPr lang="en-US" dirty="0" smtClean="0"/>
              <a:t>ns (Katz and Elrod, 1983). </a:t>
            </a:r>
            <a:endParaRPr lang="ar-IQ"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425"/>
          <a:stretch/>
        </p:blipFill>
        <p:spPr>
          <a:xfrm>
            <a:off x="152400" y="838199"/>
            <a:ext cx="8610600" cy="5029201"/>
          </a:xfrm>
          <a:prstGeom prst="rect">
            <a:avLst/>
          </a:prstGeom>
        </p:spPr>
      </p:pic>
    </p:spTree>
    <p:extLst>
      <p:ext uri="{BB962C8B-B14F-4D97-AF65-F5344CB8AC3E}">
        <p14:creationId xmlns:p14="http://schemas.microsoft.com/office/powerpoint/2010/main" val="266015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rtl="0"/>
            <a:r>
              <a:rPr lang="en-US" b="1" dirty="0" smtClean="0"/>
              <a:t> 3) 30-Norhopanes   </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70000" lnSpcReduction="20000"/>
          </a:bodyPr>
          <a:lstStyle/>
          <a:p>
            <a:pPr algn="l" rtl="0"/>
            <a:r>
              <a:rPr lang="en-US" dirty="0" smtClean="0"/>
              <a:t>This series reflects </a:t>
            </a:r>
            <a:r>
              <a:rPr lang="en-US" dirty="0" smtClean="0">
                <a:solidFill>
                  <a:srgbClr val="C00000"/>
                </a:solidFill>
              </a:rPr>
              <a:t>microbial activity </a:t>
            </a:r>
            <a:r>
              <a:rPr lang="en-US" dirty="0" smtClean="0"/>
              <a:t>during original period of deposition and is widely distribution in oils from </a:t>
            </a:r>
            <a:r>
              <a:rPr lang="en-US" dirty="0" smtClean="0">
                <a:solidFill>
                  <a:srgbClr val="C00000"/>
                </a:solidFill>
              </a:rPr>
              <a:t>carbonate source </a:t>
            </a:r>
            <a:r>
              <a:rPr lang="en-US" dirty="0" smtClean="0"/>
              <a:t>rocks (</a:t>
            </a:r>
            <a:r>
              <a:rPr lang="en-US" dirty="0" err="1" smtClean="0"/>
              <a:t>Suborto</a:t>
            </a:r>
            <a:r>
              <a:rPr lang="en-US" dirty="0" smtClean="0"/>
              <a:t> et al., 1991). The C30 30-norhhopane has a slightly longer retention time than the </a:t>
            </a:r>
            <a:r>
              <a:rPr lang="en-US" dirty="0" smtClean="0">
                <a:solidFill>
                  <a:srgbClr val="C00000"/>
                </a:solidFill>
              </a:rPr>
              <a:t>regular C30 </a:t>
            </a:r>
            <a:r>
              <a:rPr lang="en-US" dirty="0" err="1" smtClean="0">
                <a:solidFill>
                  <a:srgbClr val="C00000"/>
                </a:solidFill>
              </a:rPr>
              <a:t>hopane</a:t>
            </a:r>
            <a:r>
              <a:rPr lang="en-US" dirty="0" smtClean="0">
                <a:solidFill>
                  <a:srgbClr val="C00000"/>
                </a:solidFill>
              </a:rPr>
              <a:t> </a:t>
            </a:r>
            <a:r>
              <a:rPr lang="en-US" dirty="0" smtClean="0"/>
              <a:t>and then the higher homologues occur as a single peak since there are </a:t>
            </a:r>
            <a:r>
              <a:rPr lang="en-US" dirty="0" smtClean="0">
                <a:solidFill>
                  <a:srgbClr val="C00000"/>
                </a:solidFill>
              </a:rPr>
              <a:t>no</a:t>
            </a:r>
            <a:r>
              <a:rPr lang="en-US" dirty="0" smtClean="0"/>
              <a:t> </a:t>
            </a:r>
            <a:r>
              <a:rPr lang="en-US" dirty="0" smtClean="0">
                <a:solidFill>
                  <a:srgbClr val="C00000"/>
                </a:solidFill>
              </a:rPr>
              <a:t>22S and 22R </a:t>
            </a:r>
            <a:r>
              <a:rPr lang="en-US" dirty="0" err="1" smtClean="0">
                <a:solidFill>
                  <a:srgbClr val="C00000"/>
                </a:solidFill>
              </a:rPr>
              <a:t>epimers</a:t>
            </a:r>
            <a:r>
              <a:rPr lang="en-US" dirty="0" smtClean="0"/>
              <a:t> in this series, it appears that the 30-nor-17</a:t>
            </a:r>
            <a:r>
              <a:rPr lang="en-US" dirty="0" smtClean="0">
                <a:sym typeface="Symbol"/>
              </a:rPr>
              <a:t></a:t>
            </a:r>
            <a:r>
              <a:rPr lang="en-US" dirty="0" smtClean="0"/>
              <a:t>(H)-</a:t>
            </a:r>
            <a:r>
              <a:rPr lang="en-US" dirty="0" err="1" smtClean="0"/>
              <a:t>hopanes</a:t>
            </a:r>
            <a:r>
              <a:rPr lang="en-US" dirty="0" smtClean="0"/>
              <a:t> </a:t>
            </a:r>
            <a:r>
              <a:rPr lang="en-US" dirty="0" smtClean="0">
                <a:solidFill>
                  <a:srgbClr val="C00000"/>
                </a:solidFill>
              </a:rPr>
              <a:t>increase</a:t>
            </a:r>
            <a:r>
              <a:rPr lang="en-US" dirty="0" smtClean="0"/>
              <a:t> in concentrations relative to the 17</a:t>
            </a:r>
            <a:r>
              <a:rPr lang="en-US" dirty="0" smtClean="0">
                <a:sym typeface="Symbol"/>
              </a:rPr>
              <a:t></a:t>
            </a:r>
            <a:r>
              <a:rPr lang="en-US" dirty="0" smtClean="0"/>
              <a:t>(H) </a:t>
            </a:r>
            <a:r>
              <a:rPr lang="en-US" dirty="0" err="1" smtClean="0"/>
              <a:t>hopanes</a:t>
            </a:r>
            <a:r>
              <a:rPr lang="en-US" dirty="0" smtClean="0"/>
              <a:t> with </a:t>
            </a:r>
            <a:r>
              <a:rPr lang="en-US" dirty="0" smtClean="0">
                <a:solidFill>
                  <a:srgbClr val="C00000"/>
                </a:solidFill>
              </a:rPr>
              <a:t>increasing maturity </a:t>
            </a:r>
            <a:r>
              <a:rPr lang="en-US" dirty="0" smtClean="0"/>
              <a:t>suggesting that they are preferentially bound into the </a:t>
            </a:r>
            <a:r>
              <a:rPr lang="en-US" dirty="0" err="1" smtClean="0"/>
              <a:t>kerogen</a:t>
            </a:r>
            <a:r>
              <a:rPr lang="en-US" dirty="0" smtClean="0"/>
              <a:t> or less readily released than the regular </a:t>
            </a:r>
            <a:r>
              <a:rPr lang="en-US" dirty="0" err="1" smtClean="0"/>
              <a:t>hopanes</a:t>
            </a:r>
            <a:r>
              <a:rPr lang="en-US" dirty="0" smtClean="0"/>
              <a:t> (Philip, 2007). The ratio of </a:t>
            </a:r>
            <a:r>
              <a:rPr lang="en-US" dirty="0" smtClean="0">
                <a:solidFill>
                  <a:srgbClr val="C00000"/>
                </a:solidFill>
              </a:rPr>
              <a:t>30-Norhopanes/</a:t>
            </a:r>
            <a:r>
              <a:rPr lang="en-US" dirty="0" err="1" smtClean="0">
                <a:solidFill>
                  <a:srgbClr val="C00000"/>
                </a:solidFill>
              </a:rPr>
              <a:t>hopane</a:t>
            </a:r>
            <a:r>
              <a:rPr lang="en-US" dirty="0" smtClean="0"/>
              <a:t> is useful to be used for source rocks and environmental where </a:t>
            </a:r>
            <a:r>
              <a:rPr lang="en-US" dirty="0" smtClean="0">
                <a:solidFill>
                  <a:srgbClr val="C00000"/>
                </a:solidFill>
              </a:rPr>
              <a:t>high 30-nohopane </a:t>
            </a:r>
            <a:r>
              <a:rPr lang="en-US" dirty="0" smtClean="0"/>
              <a:t>is typical of </a:t>
            </a:r>
            <a:r>
              <a:rPr lang="en-US" dirty="0" smtClean="0">
                <a:solidFill>
                  <a:srgbClr val="C00000"/>
                </a:solidFill>
              </a:rPr>
              <a:t>anoxic carbonate or marl </a:t>
            </a:r>
            <a:r>
              <a:rPr lang="en-US" dirty="0" smtClean="0"/>
              <a:t>source rocks and oils, also expressed as </a:t>
            </a:r>
            <a:r>
              <a:rPr lang="en-US" dirty="0" smtClean="0">
                <a:solidFill>
                  <a:srgbClr val="C00000"/>
                </a:solidFill>
              </a:rPr>
              <a:t>C29/C30 </a:t>
            </a:r>
            <a:r>
              <a:rPr lang="en-US" dirty="0" err="1" smtClean="0">
                <a:solidFill>
                  <a:srgbClr val="C00000"/>
                </a:solidFill>
              </a:rPr>
              <a:t>hopane</a:t>
            </a:r>
            <a:r>
              <a:rPr lang="en-US" dirty="0" smtClean="0">
                <a:solidFill>
                  <a:srgbClr val="C00000"/>
                </a:solidFill>
              </a:rPr>
              <a:t> </a:t>
            </a:r>
            <a:r>
              <a:rPr lang="en-US" dirty="0" smtClean="0"/>
              <a:t>(</a:t>
            </a:r>
            <a:r>
              <a:rPr lang="en-US" dirty="0" smtClean="0">
                <a:solidFill>
                  <a:srgbClr val="C00000"/>
                </a:solidFill>
              </a:rPr>
              <a:t>C29/H</a:t>
            </a:r>
            <a:r>
              <a:rPr lang="en-US" dirty="0" smtClean="0"/>
              <a:t>) (Peters et al., 2005). </a:t>
            </a:r>
          </a:p>
          <a:p>
            <a:pPr algn="l" rtl="0"/>
            <a:r>
              <a:rPr lang="en-US" dirty="0" err="1" smtClean="0"/>
              <a:t>Norhopane</a:t>
            </a:r>
            <a:r>
              <a:rPr lang="en-US" dirty="0" smtClean="0"/>
              <a:t> is </a:t>
            </a:r>
            <a:r>
              <a:rPr lang="en-US" dirty="0" smtClean="0">
                <a:solidFill>
                  <a:srgbClr val="C00000"/>
                </a:solidFill>
              </a:rPr>
              <a:t>more stable</a:t>
            </a:r>
            <a:r>
              <a:rPr lang="en-US" dirty="0" smtClean="0"/>
              <a:t> than </a:t>
            </a:r>
            <a:r>
              <a:rPr lang="en-US" dirty="0" err="1" smtClean="0"/>
              <a:t>hopane</a:t>
            </a:r>
            <a:r>
              <a:rPr lang="en-US" dirty="0" smtClean="0"/>
              <a:t> at high levels of thermal maturity, thus, </a:t>
            </a:r>
            <a:r>
              <a:rPr lang="en-US" dirty="0" smtClean="0">
                <a:solidFill>
                  <a:srgbClr val="C00000"/>
                </a:solidFill>
              </a:rPr>
              <a:t>30-norhopane/</a:t>
            </a:r>
            <a:r>
              <a:rPr lang="en-US" dirty="0" err="1" smtClean="0">
                <a:solidFill>
                  <a:srgbClr val="C00000"/>
                </a:solidFill>
              </a:rPr>
              <a:t>hopane</a:t>
            </a:r>
            <a:r>
              <a:rPr lang="en-US" dirty="0" smtClean="0">
                <a:solidFill>
                  <a:srgbClr val="C00000"/>
                </a:solidFill>
              </a:rPr>
              <a:t> can increase </a:t>
            </a:r>
            <a:r>
              <a:rPr lang="en-US" dirty="0" smtClean="0"/>
              <a:t>with thermal maturity (Peters et al., 2005). </a:t>
            </a:r>
          </a:p>
          <a:p>
            <a:pPr algn="l" rtl="0"/>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rtl="0"/>
            <a:r>
              <a:rPr lang="en-US" b="1" dirty="0" smtClean="0"/>
              <a:t> 4) </a:t>
            </a:r>
            <a:r>
              <a:rPr lang="en-US" b="1" dirty="0" err="1" smtClean="0"/>
              <a:t>Diahopanes</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55000" lnSpcReduction="20000"/>
          </a:bodyPr>
          <a:lstStyle/>
          <a:p>
            <a:pPr algn="l" rtl="0"/>
            <a:r>
              <a:rPr lang="en-US" b="1" dirty="0" smtClean="0"/>
              <a:t>Several years ago the significant presence of a </a:t>
            </a:r>
            <a:r>
              <a:rPr lang="en-US" b="1" dirty="0" smtClean="0">
                <a:solidFill>
                  <a:srgbClr val="C00000"/>
                </a:solidFill>
              </a:rPr>
              <a:t>C30 </a:t>
            </a:r>
            <a:r>
              <a:rPr lang="en-US" b="1" dirty="0" err="1" smtClean="0">
                <a:solidFill>
                  <a:srgbClr val="C00000"/>
                </a:solidFill>
              </a:rPr>
              <a:t>terpane</a:t>
            </a:r>
            <a:r>
              <a:rPr lang="en-US" b="1" dirty="0" smtClean="0">
                <a:solidFill>
                  <a:srgbClr val="C00000"/>
                </a:solidFill>
              </a:rPr>
              <a:t> </a:t>
            </a:r>
            <a:r>
              <a:rPr lang="en-US" b="1" dirty="0" smtClean="0"/>
              <a:t>eluting between the </a:t>
            </a:r>
            <a:r>
              <a:rPr lang="en-US" b="1" dirty="0" smtClean="0">
                <a:solidFill>
                  <a:srgbClr val="C00000"/>
                </a:solidFill>
              </a:rPr>
              <a:t>C29 and C30 </a:t>
            </a:r>
            <a:r>
              <a:rPr lang="en-US" b="1" dirty="0" err="1" smtClean="0">
                <a:solidFill>
                  <a:srgbClr val="C00000"/>
                </a:solidFill>
              </a:rPr>
              <a:t>hopane</a:t>
            </a:r>
            <a:r>
              <a:rPr lang="en-US" b="1" dirty="0" smtClean="0">
                <a:solidFill>
                  <a:srgbClr val="C00000"/>
                </a:solidFill>
              </a:rPr>
              <a:t> </a:t>
            </a:r>
            <a:r>
              <a:rPr lang="en-US" b="1" dirty="0" smtClean="0"/>
              <a:t>in number of Australian crude oils lead to its tentative identification as compound </a:t>
            </a:r>
            <a:r>
              <a:rPr lang="en-US" b="1" dirty="0" smtClean="0">
                <a:solidFill>
                  <a:srgbClr val="C00000"/>
                </a:solidFill>
              </a:rPr>
              <a:t>X </a:t>
            </a:r>
            <a:r>
              <a:rPr lang="en-US" b="1" dirty="0" smtClean="0"/>
              <a:t>(Philip and Gilbert, 1986). This compound has now been identified as </a:t>
            </a:r>
            <a:r>
              <a:rPr lang="en-US" b="1" dirty="0" err="1" smtClean="0">
                <a:solidFill>
                  <a:srgbClr val="C00000"/>
                </a:solidFill>
              </a:rPr>
              <a:t>diahopane</a:t>
            </a:r>
            <a:r>
              <a:rPr lang="en-US" b="1" dirty="0" smtClean="0">
                <a:solidFill>
                  <a:srgbClr val="C00000"/>
                </a:solidFill>
              </a:rPr>
              <a:t> </a:t>
            </a:r>
            <a:r>
              <a:rPr lang="en-US" b="1" dirty="0" smtClean="0"/>
              <a:t>(Philip, 2007). The </a:t>
            </a:r>
            <a:r>
              <a:rPr lang="en-US" b="1" dirty="0" err="1" smtClean="0"/>
              <a:t>diahopaen</a:t>
            </a:r>
            <a:r>
              <a:rPr lang="en-US" b="1" dirty="0" smtClean="0"/>
              <a:t> actually occur as a series from </a:t>
            </a:r>
            <a:r>
              <a:rPr lang="en-US" b="1" dirty="0" smtClean="0">
                <a:solidFill>
                  <a:srgbClr val="C00000"/>
                </a:solidFill>
              </a:rPr>
              <a:t>C27-C35 </a:t>
            </a:r>
            <a:r>
              <a:rPr lang="en-US" b="1" dirty="0" smtClean="0"/>
              <a:t>although </a:t>
            </a:r>
            <a:r>
              <a:rPr lang="en-US" b="1" dirty="0" smtClean="0">
                <a:solidFill>
                  <a:srgbClr val="C00000"/>
                </a:solidFill>
              </a:rPr>
              <a:t>only the C30 compound </a:t>
            </a:r>
            <a:r>
              <a:rPr lang="en-US" b="1" dirty="0" smtClean="0"/>
              <a:t>has been unambiguously identified by isolation and NMR spectroscopy (</a:t>
            </a:r>
            <a:r>
              <a:rPr lang="en-US" b="1" dirty="0" err="1" smtClean="0"/>
              <a:t>Moldowan</a:t>
            </a:r>
            <a:r>
              <a:rPr lang="en-US" b="1" dirty="0" smtClean="0"/>
              <a:t> et al., 1991). These compounds are probably derived from </a:t>
            </a:r>
            <a:r>
              <a:rPr lang="en-US" b="1" dirty="0" err="1" smtClean="0">
                <a:solidFill>
                  <a:srgbClr val="FF0000"/>
                </a:solidFill>
              </a:rPr>
              <a:t>b</a:t>
            </a:r>
            <a:r>
              <a:rPr lang="en-US" b="1" dirty="0" err="1" smtClean="0">
                <a:solidFill>
                  <a:srgbClr val="C00000"/>
                </a:solidFill>
              </a:rPr>
              <a:t>acteriohopanes</a:t>
            </a:r>
            <a:r>
              <a:rPr lang="en-US" b="1" dirty="0" smtClean="0">
                <a:solidFill>
                  <a:srgbClr val="C00000"/>
                </a:solidFill>
              </a:rPr>
              <a:t> </a:t>
            </a:r>
            <a:r>
              <a:rPr lang="en-US" b="1" dirty="0" smtClean="0"/>
              <a:t>and are </a:t>
            </a:r>
            <a:r>
              <a:rPr lang="en-US" b="1" dirty="0" smtClean="0">
                <a:solidFill>
                  <a:srgbClr val="C00000"/>
                </a:solidFill>
              </a:rPr>
              <a:t>more thermally stable </a:t>
            </a:r>
            <a:r>
              <a:rPr lang="en-US" b="1" dirty="0" smtClean="0"/>
              <a:t>than both </a:t>
            </a:r>
            <a:r>
              <a:rPr lang="en-US" b="1" dirty="0" err="1" smtClean="0">
                <a:solidFill>
                  <a:srgbClr val="C00000"/>
                </a:solidFill>
              </a:rPr>
              <a:t>neohopanes</a:t>
            </a:r>
            <a:r>
              <a:rPr lang="en-US" b="1" dirty="0" smtClean="0"/>
              <a:t> and </a:t>
            </a:r>
            <a:r>
              <a:rPr lang="en-US" b="1" dirty="0" smtClean="0">
                <a:solidFill>
                  <a:srgbClr val="C00000"/>
                </a:solidFill>
              </a:rPr>
              <a:t>regular </a:t>
            </a:r>
            <a:r>
              <a:rPr lang="en-US" b="1" dirty="0" err="1" smtClean="0">
                <a:solidFill>
                  <a:srgbClr val="C00000"/>
                </a:solidFill>
              </a:rPr>
              <a:t>hopanes</a:t>
            </a:r>
            <a:r>
              <a:rPr lang="en-US" b="1" dirty="0" smtClean="0">
                <a:solidFill>
                  <a:srgbClr val="C00000"/>
                </a:solidFill>
              </a:rPr>
              <a:t> </a:t>
            </a:r>
            <a:r>
              <a:rPr lang="en-US" b="1" dirty="0" smtClean="0"/>
              <a:t>(Philip, 2007). The ratio </a:t>
            </a:r>
            <a:r>
              <a:rPr lang="en-US" b="1" dirty="0" smtClean="0">
                <a:solidFill>
                  <a:srgbClr val="C00000"/>
                </a:solidFill>
              </a:rPr>
              <a:t>17</a:t>
            </a:r>
            <a:r>
              <a:rPr lang="en-US" b="1" dirty="0" smtClean="0">
                <a:solidFill>
                  <a:srgbClr val="C00000"/>
                </a:solidFill>
                <a:sym typeface="Symbol"/>
              </a:rPr>
              <a:t></a:t>
            </a:r>
            <a:r>
              <a:rPr lang="en-US" b="1" dirty="0" smtClean="0">
                <a:solidFill>
                  <a:srgbClr val="C00000"/>
                </a:solidFill>
              </a:rPr>
              <a:t>Diahopane/18</a:t>
            </a:r>
            <a:r>
              <a:rPr lang="en-US" b="1" dirty="0" smtClean="0">
                <a:solidFill>
                  <a:srgbClr val="C00000"/>
                </a:solidFill>
                <a:sym typeface="Symbol"/>
              </a:rPr>
              <a:t></a:t>
            </a:r>
            <a:r>
              <a:rPr lang="en-US" b="1" dirty="0" smtClean="0">
                <a:solidFill>
                  <a:srgbClr val="C00000"/>
                </a:solidFill>
              </a:rPr>
              <a:t>-30-honeohop </a:t>
            </a:r>
            <a:r>
              <a:rPr lang="en-US" b="1" dirty="0" smtClean="0"/>
              <a:t>explain the probable relationship between  and </a:t>
            </a:r>
            <a:r>
              <a:rPr lang="en-US" b="1" dirty="0" err="1" smtClean="0">
                <a:solidFill>
                  <a:srgbClr val="FF0000"/>
                </a:solidFill>
              </a:rPr>
              <a:t>oxic-suboxic</a:t>
            </a:r>
            <a:r>
              <a:rPr lang="en-US" b="1" dirty="0" smtClean="0">
                <a:solidFill>
                  <a:srgbClr val="FF0000"/>
                </a:solidFill>
              </a:rPr>
              <a:t>/ </a:t>
            </a:r>
            <a:r>
              <a:rPr lang="en-US" b="1" dirty="0" err="1" smtClean="0">
                <a:solidFill>
                  <a:srgbClr val="FF0000"/>
                </a:solidFill>
              </a:rPr>
              <a:t>caly</a:t>
            </a:r>
            <a:r>
              <a:rPr lang="en-US" b="1" dirty="0" smtClean="0">
                <a:solidFill>
                  <a:srgbClr val="FF0000"/>
                </a:solidFill>
              </a:rPr>
              <a:t> – rich depositional environments</a:t>
            </a:r>
            <a:r>
              <a:rPr lang="en-US" b="1" dirty="0" smtClean="0"/>
              <a:t>. It is measured by using m/z 191 chromatograms and by parents of m/z 191 using GCMS/MS; also expressed as </a:t>
            </a:r>
            <a:r>
              <a:rPr lang="en-US" b="1" dirty="0" smtClean="0">
                <a:solidFill>
                  <a:srgbClr val="C00000"/>
                </a:solidFill>
              </a:rPr>
              <a:t>C*</a:t>
            </a:r>
            <a:r>
              <a:rPr lang="en-US" sz="2500" b="1" dirty="0" smtClean="0">
                <a:solidFill>
                  <a:srgbClr val="C00000"/>
                </a:solidFill>
              </a:rPr>
              <a:t>3o</a:t>
            </a:r>
            <a:r>
              <a:rPr lang="en-US" b="1" dirty="0" smtClean="0">
                <a:solidFill>
                  <a:srgbClr val="C00000"/>
                </a:solidFill>
              </a:rPr>
              <a:t>/C29Ts</a:t>
            </a:r>
            <a:r>
              <a:rPr lang="en-US" b="1" dirty="0" smtClean="0"/>
              <a:t> (Peters et al., 2005). The  originates from bacterial input to sediments containing clays deposited under </a:t>
            </a:r>
            <a:r>
              <a:rPr lang="en-US" b="1" dirty="0" err="1" smtClean="0"/>
              <a:t>oxic</a:t>
            </a:r>
            <a:r>
              <a:rPr lang="en-US" b="1" dirty="0" smtClean="0"/>
              <a:t> or </a:t>
            </a:r>
            <a:r>
              <a:rPr lang="en-US" b="1" dirty="0" err="1" smtClean="0"/>
              <a:t>suboxic</a:t>
            </a:r>
            <a:r>
              <a:rPr lang="en-US" b="1" dirty="0" smtClean="0"/>
              <a:t> conditions and the type of highly </a:t>
            </a:r>
            <a:r>
              <a:rPr lang="en-US" b="1" dirty="0" err="1" smtClean="0"/>
              <a:t>terrigenous</a:t>
            </a:r>
            <a:r>
              <a:rPr lang="en-US" b="1" dirty="0" smtClean="0"/>
              <a:t> oils (Philip and Gilbert, 1986). Application of the </a:t>
            </a:r>
            <a:r>
              <a:rPr lang="en-US" b="1" dirty="0" smtClean="0">
                <a:solidFill>
                  <a:srgbClr val="C00000"/>
                </a:solidFill>
              </a:rPr>
              <a:t>C*</a:t>
            </a:r>
            <a:r>
              <a:rPr lang="en-US" sz="2500" b="1" dirty="0" smtClean="0">
                <a:solidFill>
                  <a:srgbClr val="C00000"/>
                </a:solidFill>
              </a:rPr>
              <a:t>3o</a:t>
            </a:r>
            <a:r>
              <a:rPr lang="en-US" b="1" dirty="0" smtClean="0">
                <a:solidFill>
                  <a:srgbClr val="C00000"/>
                </a:solidFill>
              </a:rPr>
              <a:t>/C29Ts</a:t>
            </a:r>
            <a:r>
              <a:rPr lang="en-US" b="1" dirty="0" smtClean="0"/>
              <a:t> parameter is not well established (Peters et al., 2005). However, it appears that relative amounts of  and </a:t>
            </a:r>
            <a:r>
              <a:rPr lang="en-US" b="1" dirty="0" smtClean="0">
                <a:solidFill>
                  <a:srgbClr val="C00000"/>
                </a:solidFill>
              </a:rPr>
              <a:t>C29Ts depend </a:t>
            </a:r>
            <a:r>
              <a:rPr lang="en-US" b="1" dirty="0" smtClean="0"/>
              <a:t>most strongly on environment of deposition and that oils derived from </a:t>
            </a:r>
            <a:r>
              <a:rPr lang="en-US" b="1" dirty="0" err="1" smtClean="0">
                <a:solidFill>
                  <a:srgbClr val="C00000"/>
                </a:solidFill>
              </a:rPr>
              <a:t>shales</a:t>
            </a:r>
            <a:r>
              <a:rPr lang="en-US" b="1" dirty="0" smtClean="0">
                <a:solidFill>
                  <a:srgbClr val="C00000"/>
                </a:solidFill>
              </a:rPr>
              <a:t> </a:t>
            </a:r>
            <a:r>
              <a:rPr lang="en-US" b="1" dirty="0" smtClean="0"/>
              <a:t>deposited under </a:t>
            </a:r>
            <a:r>
              <a:rPr lang="en-US" b="1" dirty="0" err="1" smtClean="0">
                <a:solidFill>
                  <a:srgbClr val="C00000"/>
                </a:solidFill>
              </a:rPr>
              <a:t>oxic-suboxic</a:t>
            </a:r>
            <a:r>
              <a:rPr lang="en-US" b="1" dirty="0" smtClean="0">
                <a:solidFill>
                  <a:srgbClr val="C00000"/>
                </a:solidFill>
              </a:rPr>
              <a:t> </a:t>
            </a:r>
            <a:r>
              <a:rPr lang="en-US" b="1" dirty="0" smtClean="0"/>
              <a:t>condition show </a:t>
            </a:r>
            <a:r>
              <a:rPr lang="en-US" b="1" dirty="0" smtClean="0">
                <a:solidFill>
                  <a:srgbClr val="C00000"/>
                </a:solidFill>
              </a:rPr>
              <a:t>higher ratios </a:t>
            </a:r>
            <a:r>
              <a:rPr lang="en-US" b="1" dirty="0" smtClean="0"/>
              <a:t>than those from source rock deposited under </a:t>
            </a:r>
            <a:r>
              <a:rPr lang="en-US" b="1" dirty="0" smtClean="0">
                <a:solidFill>
                  <a:srgbClr val="C00000"/>
                </a:solidFill>
              </a:rPr>
              <a:t>anoxic</a:t>
            </a:r>
            <a:r>
              <a:rPr lang="en-US" b="1" dirty="0" smtClean="0"/>
              <a:t> conditions (Peter et al., 2005). </a:t>
            </a:r>
          </a:p>
          <a:p>
            <a:pPr algn="l" rtl="0"/>
            <a:endParaRPr lang="ar-IQ"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a:t>
            </a:r>
            <a:r>
              <a:rPr lang="en-US" b="1" dirty="0" err="1" smtClean="0"/>
              <a:t>hopanoid</a:t>
            </a:r>
            <a:r>
              <a:rPr lang="en-US" b="1" dirty="0" smtClean="0"/>
              <a:t> </a:t>
            </a:r>
            <a:r>
              <a:rPr lang="en-US" b="1" dirty="0" err="1" smtClean="0"/>
              <a:t>terpanes</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92500" lnSpcReduction="20000"/>
          </a:bodyPr>
          <a:lstStyle/>
          <a:p>
            <a:pPr algn="l" rtl="0"/>
            <a:r>
              <a:rPr lang="en-US" dirty="0" smtClean="0"/>
              <a:t>Non-</a:t>
            </a:r>
            <a:r>
              <a:rPr lang="en-US" dirty="0" err="1" smtClean="0"/>
              <a:t>hopanoid</a:t>
            </a:r>
            <a:r>
              <a:rPr lang="en-US" dirty="0" smtClean="0"/>
              <a:t> </a:t>
            </a:r>
            <a:r>
              <a:rPr lang="en-US" dirty="0" err="1" smtClean="0"/>
              <a:t>terpanes</a:t>
            </a:r>
            <a:r>
              <a:rPr lang="en-US" dirty="0" smtClean="0"/>
              <a:t> derived from </a:t>
            </a:r>
            <a:r>
              <a:rPr lang="en-US" dirty="0" smtClean="0">
                <a:solidFill>
                  <a:srgbClr val="C00000"/>
                </a:solidFill>
              </a:rPr>
              <a:t>higher plant source</a:t>
            </a:r>
            <a:r>
              <a:rPr lang="en-US" dirty="0" smtClean="0"/>
              <a:t> are for more abundant than the </a:t>
            </a:r>
            <a:r>
              <a:rPr lang="en-US" dirty="0" err="1" smtClean="0">
                <a:solidFill>
                  <a:srgbClr val="C00000"/>
                </a:solidFill>
              </a:rPr>
              <a:t>hopanoids</a:t>
            </a:r>
            <a:r>
              <a:rPr lang="en-US" dirty="0" smtClean="0"/>
              <a:t> in many oils from </a:t>
            </a:r>
            <a:r>
              <a:rPr lang="en-US" dirty="0" err="1" smtClean="0">
                <a:solidFill>
                  <a:srgbClr val="C00000"/>
                </a:solidFill>
              </a:rPr>
              <a:t>terrigenous</a:t>
            </a:r>
            <a:r>
              <a:rPr lang="en-US" dirty="0" smtClean="0">
                <a:solidFill>
                  <a:srgbClr val="C00000"/>
                </a:solidFill>
              </a:rPr>
              <a:t> source </a:t>
            </a:r>
            <a:r>
              <a:rPr lang="en-US" dirty="0" smtClean="0"/>
              <a:t>materials (Philip, 2007). Higher plant contain a wide variety of </a:t>
            </a:r>
            <a:r>
              <a:rPr lang="en-US" dirty="0" err="1" smtClean="0">
                <a:solidFill>
                  <a:srgbClr val="C00000"/>
                </a:solidFill>
              </a:rPr>
              <a:t>triterpenoids</a:t>
            </a:r>
            <a:r>
              <a:rPr lang="en-US" dirty="0" smtClean="0"/>
              <a:t> and many of their hydrocarbon derivations can be found in the corresponding oils and source rocks (White and Head, 1974 in Philip, 2007). The compounds are based </a:t>
            </a:r>
            <a:r>
              <a:rPr lang="en-US" dirty="0" smtClean="0">
                <a:solidFill>
                  <a:srgbClr val="C00000"/>
                </a:solidFill>
              </a:rPr>
              <a:t>on </a:t>
            </a:r>
            <a:r>
              <a:rPr lang="en-US" dirty="0" err="1" smtClean="0">
                <a:solidFill>
                  <a:srgbClr val="C00000"/>
                </a:solidFill>
              </a:rPr>
              <a:t>pentacyclic</a:t>
            </a:r>
            <a:r>
              <a:rPr lang="en-US" dirty="0" smtClean="0">
                <a:solidFill>
                  <a:srgbClr val="C00000"/>
                </a:solidFill>
              </a:rPr>
              <a:t> </a:t>
            </a:r>
            <a:r>
              <a:rPr lang="en-US" dirty="0" smtClean="0"/>
              <a:t>structures such as </a:t>
            </a:r>
            <a:r>
              <a:rPr lang="en-US" dirty="0" err="1" smtClean="0">
                <a:solidFill>
                  <a:srgbClr val="C00000"/>
                </a:solidFill>
              </a:rPr>
              <a:t>oleananes</a:t>
            </a:r>
            <a:r>
              <a:rPr lang="en-US" dirty="0" smtClean="0"/>
              <a:t>, </a:t>
            </a:r>
            <a:r>
              <a:rPr lang="en-US" dirty="0" err="1" smtClean="0">
                <a:solidFill>
                  <a:srgbClr val="C00000"/>
                </a:solidFill>
              </a:rPr>
              <a:t>lupanes</a:t>
            </a:r>
            <a:r>
              <a:rPr lang="en-US" dirty="0" smtClean="0"/>
              <a:t>, and </a:t>
            </a:r>
            <a:r>
              <a:rPr lang="en-US" dirty="0" err="1" smtClean="0">
                <a:solidFill>
                  <a:srgbClr val="C00000"/>
                </a:solidFill>
              </a:rPr>
              <a:t>ursanes</a:t>
            </a:r>
            <a:r>
              <a:rPr lang="en-US" dirty="0" smtClean="0"/>
              <a:t> along with their </a:t>
            </a:r>
            <a:r>
              <a:rPr lang="en-US" dirty="0" err="1" smtClean="0">
                <a:solidFill>
                  <a:srgbClr val="C00000"/>
                </a:solidFill>
              </a:rPr>
              <a:t>demethylated</a:t>
            </a:r>
            <a:r>
              <a:rPr lang="en-US" dirty="0" smtClean="0">
                <a:solidFill>
                  <a:srgbClr val="C00000"/>
                </a:solidFill>
              </a:rPr>
              <a:t> </a:t>
            </a:r>
            <a:r>
              <a:rPr lang="en-US" dirty="0" smtClean="0"/>
              <a:t>analogues (Philip, 200</a:t>
            </a:r>
            <a:endParaRPr lang="ar-IQ"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457200" y="0"/>
            <a:ext cx="8229600" cy="762000"/>
          </a:xfrm>
        </p:spPr>
        <p:txBody>
          <a:bodyPr/>
          <a:lstStyle/>
          <a:p>
            <a:pPr eaLnBrk="1" hangingPunct="1"/>
            <a:r>
              <a:rPr lang="en-US" smtClean="0"/>
              <a:t>GC/MS Mass Chromatogram</a:t>
            </a:r>
          </a:p>
        </p:txBody>
      </p:sp>
      <p:sp>
        <p:nvSpPr>
          <p:cNvPr id="238598" name="Rectangle 6"/>
          <p:cNvSpPr>
            <a:spLocks noGrp="1" noChangeArrowheads="1"/>
          </p:cNvSpPr>
          <p:nvPr>
            <p:ph type="body" sz="half" idx="2"/>
          </p:nvPr>
        </p:nvSpPr>
        <p:spPr>
          <a:xfrm>
            <a:off x="0" y="4038600"/>
            <a:ext cx="9144000" cy="2819400"/>
          </a:xfrm>
          <a:solidFill>
            <a:schemeClr val="accent4">
              <a:lumMod val="20000"/>
              <a:lumOff val="80000"/>
            </a:schemeClr>
          </a:solidFill>
        </p:spPr>
        <p:txBody>
          <a:bodyPr/>
          <a:lstStyle/>
          <a:p>
            <a:pPr algn="l" rtl="0" eaLnBrk="1" hangingPunct="1">
              <a:buFontTx/>
              <a:buNone/>
              <a:defRPr/>
            </a:pPr>
            <a:r>
              <a:rPr lang="en-US" sz="2000" dirty="0" err="1" smtClean="0"/>
              <a:t>Hopanes</a:t>
            </a:r>
            <a:r>
              <a:rPr lang="en-US" sz="2000" dirty="0" smtClean="0"/>
              <a:t> are </a:t>
            </a:r>
            <a:r>
              <a:rPr lang="en-US" sz="2000" dirty="0" err="1" smtClean="0"/>
              <a:t>pentacyclic</a:t>
            </a:r>
            <a:r>
              <a:rPr lang="en-US" sz="2000" dirty="0" smtClean="0"/>
              <a:t> </a:t>
            </a:r>
            <a:r>
              <a:rPr lang="en-US" sz="2000" dirty="0" err="1" smtClean="0"/>
              <a:t>triterpanes</a:t>
            </a:r>
            <a:r>
              <a:rPr lang="en-US" sz="2000" dirty="0" smtClean="0"/>
              <a:t> commonly containing 27-35 carbon atoms in naphthenic structure composed of four six member rings and one five-member ring. </a:t>
            </a:r>
            <a:r>
              <a:rPr lang="en-US" sz="2000" dirty="0" err="1" smtClean="0"/>
              <a:t>Hopanes</a:t>
            </a:r>
            <a:r>
              <a:rPr lang="en-US" sz="2000" dirty="0" smtClean="0"/>
              <a:t> originate from precursors in bacterial membranes. </a:t>
            </a:r>
            <a:r>
              <a:rPr lang="en-US" sz="2000" dirty="0" err="1" smtClean="0"/>
              <a:t>Hopanoids</a:t>
            </a:r>
            <a:r>
              <a:rPr lang="en-US" sz="2000" dirty="0" smtClean="0"/>
              <a:t> in these </a:t>
            </a:r>
            <a:r>
              <a:rPr lang="en-US" sz="2000" dirty="0" err="1" smtClean="0"/>
              <a:t>membranes,such</a:t>
            </a:r>
            <a:r>
              <a:rPr lang="en-US" sz="2000" dirty="0" smtClean="0"/>
              <a:t> as </a:t>
            </a:r>
            <a:r>
              <a:rPr lang="en-US" sz="2000" dirty="0" err="1" smtClean="0"/>
              <a:t>bacteriohopanetetrol</a:t>
            </a:r>
            <a:r>
              <a:rPr lang="en-US" sz="2000" dirty="0" smtClean="0"/>
              <a:t>, originate by </a:t>
            </a:r>
            <a:r>
              <a:rPr lang="en-US" sz="2000" dirty="0" err="1" smtClean="0"/>
              <a:t>cyclization</a:t>
            </a:r>
            <a:r>
              <a:rPr lang="en-US" sz="2000" dirty="0" smtClean="0"/>
              <a:t> of </a:t>
            </a:r>
            <a:r>
              <a:rPr lang="en-US" sz="2000" dirty="0" err="1" smtClean="0"/>
              <a:t>squalene</a:t>
            </a:r>
            <a:r>
              <a:rPr lang="en-US" sz="2000" dirty="0" smtClean="0"/>
              <a:t> precursors.</a:t>
            </a:r>
          </a:p>
          <a:p>
            <a:pPr algn="l" rtl="0" eaLnBrk="1" hangingPunct="1">
              <a:buFontTx/>
              <a:buNone/>
              <a:defRPr/>
            </a:pPr>
            <a:r>
              <a:rPr lang="en-US" sz="2000" dirty="0" smtClean="0"/>
              <a:t>Include; </a:t>
            </a:r>
            <a:r>
              <a:rPr lang="en-US" sz="2000" dirty="0" err="1" smtClean="0"/>
              <a:t>Gammacerane</a:t>
            </a:r>
            <a:r>
              <a:rPr lang="en-US" sz="2000" dirty="0" smtClean="0"/>
              <a:t> (C</a:t>
            </a:r>
            <a:r>
              <a:rPr lang="en-US" sz="1400" dirty="0" smtClean="0"/>
              <a:t>30</a:t>
            </a:r>
            <a:r>
              <a:rPr lang="en-US" sz="2000" dirty="0" smtClean="0"/>
              <a:t>),</a:t>
            </a:r>
            <a:r>
              <a:rPr lang="en-US" sz="2000" dirty="0" err="1" smtClean="0"/>
              <a:t>Oleanane</a:t>
            </a:r>
            <a:r>
              <a:rPr lang="en-US" sz="2000" dirty="0" smtClean="0"/>
              <a:t> (C</a:t>
            </a:r>
            <a:r>
              <a:rPr lang="en-US" sz="1400" dirty="0" smtClean="0"/>
              <a:t>30</a:t>
            </a:r>
            <a:r>
              <a:rPr lang="en-US" sz="2000" dirty="0" smtClean="0"/>
              <a:t>), </a:t>
            </a:r>
            <a:r>
              <a:rPr lang="en-US" sz="2000" dirty="0" err="1" smtClean="0"/>
              <a:t>Hopane</a:t>
            </a:r>
            <a:r>
              <a:rPr lang="en-US" sz="2000" dirty="0" smtClean="0"/>
              <a:t> (C</a:t>
            </a:r>
            <a:r>
              <a:rPr lang="en-US" sz="1400" dirty="0" smtClean="0"/>
              <a:t>30</a:t>
            </a:r>
            <a:r>
              <a:rPr lang="en-US" sz="2000" dirty="0" smtClean="0"/>
              <a:t>H</a:t>
            </a:r>
            <a:r>
              <a:rPr lang="en-US" sz="1400" dirty="0" smtClean="0"/>
              <a:t>52</a:t>
            </a:r>
            <a:r>
              <a:rPr lang="en-US" sz="2000" dirty="0" smtClean="0"/>
              <a:t>), 28,30-Bisnorhopane (C</a:t>
            </a:r>
            <a:r>
              <a:rPr lang="en-US" sz="1400" dirty="0" smtClean="0"/>
              <a:t>28</a:t>
            </a:r>
            <a:r>
              <a:rPr lang="en-US" sz="2000" dirty="0" smtClean="0"/>
              <a:t>).</a:t>
            </a:r>
          </a:p>
        </p:txBody>
      </p:sp>
      <p:pic>
        <p:nvPicPr>
          <p:cNvPr id="27652" name="Picture 7" descr="bio 8"/>
          <p:cNvPicPr>
            <a:picLocks noGrp="1" noChangeAspect="1" noChangeArrowheads="1"/>
          </p:cNvPicPr>
          <p:nvPr>
            <p:ph sz="half" idx="1"/>
          </p:nvPr>
        </p:nvPicPr>
        <p:blipFill>
          <a:blip r:embed="rId2" cstate="print"/>
          <a:srcRect/>
          <a:stretch>
            <a:fillRect/>
          </a:stretch>
        </p:blipFill>
        <p:spPr>
          <a:xfrm>
            <a:off x="0" y="762000"/>
            <a:ext cx="9144000" cy="3200400"/>
          </a:xfr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066800"/>
          </a:xfrm>
        </p:spPr>
        <p:txBody>
          <a:bodyPr>
            <a:noAutofit/>
          </a:bodyPr>
          <a:lstStyle/>
          <a:p>
            <a:pPr lvl="0" rtl="0"/>
            <a:r>
              <a:rPr lang="en-US" sz="2800" b="1" dirty="0" err="1" smtClean="0">
                <a:solidFill>
                  <a:srgbClr val="C00000"/>
                </a:solidFill>
              </a:rPr>
              <a:t>Oleananes</a:t>
            </a:r>
            <a:r>
              <a:rPr lang="en-US" sz="2800" b="1" dirty="0" smtClean="0"/>
              <a:t> (C30 </a:t>
            </a:r>
            <a:r>
              <a:rPr lang="en-US" sz="2800" b="1" dirty="0" err="1" smtClean="0"/>
              <a:t>triterpane</a:t>
            </a:r>
            <a:r>
              <a:rPr lang="en-US" sz="2800" b="1" dirty="0" smtClean="0"/>
              <a:t> marker of angiosperms)</a:t>
            </a:r>
            <a:r>
              <a:rPr lang="en-US" sz="2800" dirty="0" smtClean="0"/>
              <a:t/>
            </a:r>
            <a:br>
              <a:rPr lang="en-US" sz="2800" dirty="0" smtClean="0"/>
            </a:br>
            <a:endParaRPr lang="ar-IQ" sz="2800" dirty="0"/>
          </a:p>
        </p:txBody>
      </p:sp>
      <p:sp>
        <p:nvSpPr>
          <p:cNvPr id="3" name="Content Placeholder 2"/>
          <p:cNvSpPr>
            <a:spLocks noGrp="1"/>
          </p:cNvSpPr>
          <p:nvPr>
            <p:ph idx="1"/>
          </p:nvPr>
        </p:nvSpPr>
        <p:spPr/>
        <p:txBody>
          <a:bodyPr>
            <a:normAutofit fontScale="55000" lnSpcReduction="20000"/>
          </a:bodyPr>
          <a:lstStyle/>
          <a:p>
            <a:pPr algn="l" rtl="0"/>
            <a:r>
              <a:rPr lang="en-US" b="1" dirty="0" err="1" smtClean="0"/>
              <a:t>Oleanance</a:t>
            </a:r>
            <a:r>
              <a:rPr lang="en-US" b="1" dirty="0" smtClean="0"/>
              <a:t> may be derived from a number of naturally occurring precursors, including </a:t>
            </a:r>
            <a:r>
              <a:rPr lang="en-US" b="1" dirty="0" err="1" smtClean="0"/>
              <a:t>taraxer</a:t>
            </a:r>
            <a:r>
              <a:rPr lang="en-US" b="1" dirty="0" smtClean="0"/>
              <a:t> – </a:t>
            </a:r>
            <a:r>
              <a:rPr lang="en-US" b="1" dirty="0" smtClean="0">
                <a:solidFill>
                  <a:srgbClr val="C00000"/>
                </a:solidFill>
              </a:rPr>
              <a:t>14 – en - 3</a:t>
            </a:r>
            <a:r>
              <a:rPr lang="en-US" b="1" dirty="0" smtClean="0">
                <a:solidFill>
                  <a:srgbClr val="C00000"/>
                </a:solidFill>
                <a:sym typeface="Symbol"/>
              </a:rPr>
              <a:t></a:t>
            </a:r>
            <a:r>
              <a:rPr lang="en-US" b="1" dirty="0" smtClean="0">
                <a:solidFill>
                  <a:srgbClr val="C00000"/>
                </a:solidFill>
              </a:rPr>
              <a:t> - 01 </a:t>
            </a:r>
            <a:r>
              <a:rPr lang="en-US" b="1" dirty="0" smtClean="0"/>
              <a:t>and </a:t>
            </a:r>
            <a:r>
              <a:rPr lang="en-US" b="1" dirty="0" smtClean="0">
                <a:solidFill>
                  <a:srgbClr val="C00000"/>
                </a:solidFill>
              </a:rPr>
              <a:t>olean-12 – en - 3</a:t>
            </a:r>
            <a:r>
              <a:rPr lang="en-US" b="1" dirty="0" smtClean="0">
                <a:solidFill>
                  <a:srgbClr val="C00000"/>
                </a:solidFill>
                <a:sym typeface="Symbol"/>
              </a:rPr>
              <a:t></a:t>
            </a:r>
            <a:r>
              <a:rPr lang="en-US" b="1" dirty="0" smtClean="0">
                <a:solidFill>
                  <a:srgbClr val="C00000"/>
                </a:solidFill>
              </a:rPr>
              <a:t> </a:t>
            </a:r>
            <a:r>
              <a:rPr lang="en-US" b="1" dirty="0" err="1" smtClean="0">
                <a:solidFill>
                  <a:srgbClr val="C00000"/>
                </a:solidFill>
              </a:rPr>
              <a:t>ol</a:t>
            </a:r>
            <a:r>
              <a:rPr lang="en-US" b="1" dirty="0" smtClean="0">
                <a:solidFill>
                  <a:srgbClr val="C00000"/>
                </a:solidFill>
              </a:rPr>
              <a:t>, </a:t>
            </a:r>
            <a:r>
              <a:rPr lang="en-US" b="1" dirty="0" smtClean="0"/>
              <a:t>which through a series of complex reduction and </a:t>
            </a:r>
            <a:r>
              <a:rPr lang="en-US" b="1" dirty="0" err="1" smtClean="0"/>
              <a:t>isomerization</a:t>
            </a:r>
            <a:r>
              <a:rPr lang="en-US" b="1" dirty="0" smtClean="0"/>
              <a:t> reaction can produce two isomers of </a:t>
            </a:r>
            <a:r>
              <a:rPr lang="en-US" b="1" dirty="0" err="1" smtClean="0"/>
              <a:t>oleanane</a:t>
            </a:r>
            <a:r>
              <a:rPr lang="en-US" b="1" dirty="0" smtClean="0"/>
              <a:t> (Ten Haven and </a:t>
            </a:r>
            <a:r>
              <a:rPr lang="en-US" b="1" dirty="0" err="1" smtClean="0"/>
              <a:t>RullkÖter</a:t>
            </a:r>
            <a:r>
              <a:rPr lang="en-US" b="1" dirty="0" smtClean="0"/>
              <a:t>, 1988). </a:t>
            </a:r>
            <a:r>
              <a:rPr lang="en-US" b="1" dirty="0" err="1" smtClean="0"/>
              <a:t>Oleanane</a:t>
            </a:r>
            <a:r>
              <a:rPr lang="en-US" b="1" dirty="0" smtClean="0"/>
              <a:t> are formed in sediments through </a:t>
            </a:r>
            <a:r>
              <a:rPr lang="en-US" b="1" dirty="0" err="1" smtClean="0"/>
              <a:t>diagenetic</a:t>
            </a:r>
            <a:r>
              <a:rPr lang="en-US" b="1" dirty="0" smtClean="0"/>
              <a:t> and </a:t>
            </a:r>
            <a:r>
              <a:rPr lang="en-US" b="1" dirty="0" err="1" smtClean="0"/>
              <a:t>catagenetic</a:t>
            </a:r>
            <a:r>
              <a:rPr lang="en-US" b="1" dirty="0" smtClean="0"/>
              <a:t> alteration of various </a:t>
            </a:r>
            <a:r>
              <a:rPr lang="en-US" b="1" dirty="0" smtClean="0">
                <a:solidFill>
                  <a:srgbClr val="C00000"/>
                </a:solidFill>
              </a:rPr>
              <a:t>3</a:t>
            </a:r>
            <a:r>
              <a:rPr lang="en-US" b="1" dirty="0" smtClean="0">
                <a:solidFill>
                  <a:srgbClr val="C00000"/>
                </a:solidFill>
                <a:sym typeface="Symbol"/>
              </a:rPr>
              <a:t></a:t>
            </a:r>
            <a:r>
              <a:rPr lang="en-US" b="1" dirty="0" smtClean="0">
                <a:solidFill>
                  <a:srgbClr val="C00000"/>
                </a:solidFill>
              </a:rPr>
              <a:t> </a:t>
            </a:r>
            <a:r>
              <a:rPr lang="en-US" b="1" dirty="0" smtClean="0"/>
              <a:t>functionalized </a:t>
            </a:r>
            <a:r>
              <a:rPr lang="en-US" b="1" dirty="0" smtClean="0">
                <a:solidFill>
                  <a:srgbClr val="C00000"/>
                </a:solidFill>
              </a:rPr>
              <a:t>angiosperm </a:t>
            </a:r>
            <a:r>
              <a:rPr lang="en-US" b="1" dirty="0" err="1" smtClean="0">
                <a:solidFill>
                  <a:srgbClr val="C00000"/>
                </a:solidFill>
              </a:rPr>
              <a:t>triterpenoids</a:t>
            </a:r>
            <a:r>
              <a:rPr lang="en-US" b="1" dirty="0" smtClean="0">
                <a:solidFill>
                  <a:srgbClr val="C00000"/>
                </a:solidFill>
              </a:rPr>
              <a:t> </a:t>
            </a:r>
            <a:r>
              <a:rPr lang="en-US" b="1" dirty="0" smtClean="0"/>
              <a:t>(Ten Haven and </a:t>
            </a:r>
            <a:r>
              <a:rPr lang="en-US" b="1" dirty="0" err="1" smtClean="0"/>
              <a:t>Rullkötter</a:t>
            </a:r>
            <a:r>
              <a:rPr lang="en-US" b="1" dirty="0" smtClean="0"/>
              <a:t>, 1988). Initially it was thought that the </a:t>
            </a:r>
            <a:r>
              <a:rPr lang="en-US" b="1" dirty="0" err="1" smtClean="0"/>
              <a:t>oleananes</a:t>
            </a:r>
            <a:r>
              <a:rPr lang="en-US" b="1" dirty="0" smtClean="0"/>
              <a:t> existed only one isomer in both oils and source rocks. However with good high efficiency capillary column it is possible to show that there are two isomers present in many of these samples namely the </a:t>
            </a:r>
            <a:r>
              <a:rPr lang="en-US" b="1" dirty="0" smtClean="0">
                <a:solidFill>
                  <a:srgbClr val="C00000"/>
                </a:solidFill>
              </a:rPr>
              <a:t>18</a:t>
            </a:r>
            <a:r>
              <a:rPr lang="en-US" b="1" dirty="0" smtClean="0">
                <a:solidFill>
                  <a:srgbClr val="C00000"/>
                </a:solidFill>
                <a:sym typeface="Symbol"/>
              </a:rPr>
              <a:t></a:t>
            </a:r>
            <a:r>
              <a:rPr lang="en-US" b="1" dirty="0" smtClean="0">
                <a:solidFill>
                  <a:srgbClr val="C00000"/>
                </a:solidFill>
              </a:rPr>
              <a:t>(H) and 18</a:t>
            </a:r>
            <a:r>
              <a:rPr lang="en-US" b="1" dirty="0" smtClean="0">
                <a:solidFill>
                  <a:srgbClr val="C00000"/>
                </a:solidFill>
                <a:sym typeface="Symbol"/>
              </a:rPr>
              <a:t></a:t>
            </a:r>
            <a:r>
              <a:rPr lang="en-US" b="1" dirty="0" smtClean="0">
                <a:solidFill>
                  <a:srgbClr val="C00000"/>
                </a:solidFill>
              </a:rPr>
              <a:t>(H) isomers </a:t>
            </a:r>
            <a:r>
              <a:rPr lang="en-US" b="1" dirty="0" smtClean="0"/>
              <a:t>(Philip, 2007). The origin of vegetation containing </a:t>
            </a:r>
            <a:r>
              <a:rPr lang="en-US" b="1" dirty="0" smtClean="0">
                <a:solidFill>
                  <a:srgbClr val="FF0000"/>
                </a:solidFill>
              </a:rPr>
              <a:t>18</a:t>
            </a:r>
            <a:r>
              <a:rPr lang="en-US" b="1" dirty="0" smtClean="0">
                <a:solidFill>
                  <a:srgbClr val="FF0000"/>
                </a:solidFill>
                <a:sym typeface="Symbol"/>
              </a:rPr>
              <a:t></a:t>
            </a:r>
            <a:r>
              <a:rPr lang="en-US" b="1" dirty="0" smtClean="0">
                <a:solidFill>
                  <a:srgbClr val="FF0000"/>
                </a:solidFill>
              </a:rPr>
              <a:t>-</a:t>
            </a:r>
            <a:r>
              <a:rPr lang="en-US" b="1" dirty="0" err="1" smtClean="0">
                <a:solidFill>
                  <a:srgbClr val="FF0000"/>
                </a:solidFill>
              </a:rPr>
              <a:t>oleanane</a:t>
            </a:r>
            <a:r>
              <a:rPr lang="en-US" b="1" dirty="0" smtClean="0">
                <a:solidFill>
                  <a:srgbClr val="FF0000"/>
                </a:solidFill>
              </a:rPr>
              <a:t> </a:t>
            </a:r>
            <a:r>
              <a:rPr lang="en-US" b="1" dirty="0" smtClean="0"/>
              <a:t>precursor (basically angiosperms) is established at </a:t>
            </a:r>
            <a:r>
              <a:rPr lang="en-US" b="1" dirty="0" smtClean="0">
                <a:solidFill>
                  <a:srgbClr val="C00000"/>
                </a:solidFill>
              </a:rPr>
              <a:t>late cretaceous (</a:t>
            </a:r>
            <a:r>
              <a:rPr lang="en-US" b="1" dirty="0" err="1" smtClean="0">
                <a:solidFill>
                  <a:srgbClr val="C00000"/>
                </a:solidFill>
              </a:rPr>
              <a:t>Turonian</a:t>
            </a:r>
            <a:r>
              <a:rPr lang="en-US" b="1" dirty="0" smtClean="0">
                <a:solidFill>
                  <a:srgbClr val="C00000"/>
                </a:solidFill>
              </a:rPr>
              <a:t>) or younger </a:t>
            </a:r>
            <a:r>
              <a:rPr lang="en-US" b="1" dirty="0" smtClean="0"/>
              <a:t>(Peters and </a:t>
            </a:r>
            <a:r>
              <a:rPr lang="en-US" b="1" dirty="0" err="1" smtClean="0"/>
              <a:t>Moldowan</a:t>
            </a:r>
            <a:r>
              <a:rPr lang="en-US" b="1" dirty="0" smtClean="0"/>
              <a:t>, 1993). The </a:t>
            </a:r>
            <a:r>
              <a:rPr lang="en-US" b="1" dirty="0" smtClean="0">
                <a:solidFill>
                  <a:srgbClr val="C00000"/>
                </a:solidFill>
                <a:sym typeface="Symbol"/>
              </a:rPr>
              <a:t></a:t>
            </a:r>
            <a:r>
              <a:rPr lang="en-US" b="1" dirty="0" smtClean="0">
                <a:solidFill>
                  <a:srgbClr val="C00000"/>
                </a:solidFill>
              </a:rPr>
              <a:t> configuration </a:t>
            </a:r>
            <a:r>
              <a:rPr lang="en-US" b="1" dirty="0" smtClean="0"/>
              <a:t>is the most stable thermodynamically, thus, it is the predominant configuration in mature crude oils and rocks (Riva et al., 1998). The ratio of </a:t>
            </a:r>
            <a:r>
              <a:rPr lang="en-US" b="1" dirty="0" err="1" smtClean="0">
                <a:solidFill>
                  <a:srgbClr val="C00000"/>
                </a:solidFill>
              </a:rPr>
              <a:t>oleanane</a:t>
            </a:r>
            <a:r>
              <a:rPr lang="en-US" b="1" dirty="0" smtClean="0">
                <a:solidFill>
                  <a:srgbClr val="C00000"/>
                </a:solidFill>
              </a:rPr>
              <a:t>/30 </a:t>
            </a:r>
            <a:r>
              <a:rPr lang="en-US" b="1" dirty="0" err="1" smtClean="0">
                <a:solidFill>
                  <a:srgbClr val="C00000"/>
                </a:solidFill>
              </a:rPr>
              <a:t>hopane</a:t>
            </a:r>
            <a:r>
              <a:rPr lang="en-US" b="1" dirty="0" smtClean="0">
                <a:solidFill>
                  <a:srgbClr val="C00000"/>
                </a:solidFill>
              </a:rPr>
              <a:t> </a:t>
            </a:r>
            <a:r>
              <a:rPr lang="en-US" b="1" dirty="0" smtClean="0"/>
              <a:t>(17</a:t>
            </a:r>
            <a:r>
              <a:rPr lang="en-US" b="1" dirty="0" smtClean="0">
                <a:sym typeface="Symbol"/>
              </a:rPr>
              <a:t></a:t>
            </a:r>
            <a:r>
              <a:rPr lang="en-US" b="1" dirty="0" smtClean="0"/>
              <a:t>-</a:t>
            </a:r>
            <a:r>
              <a:rPr lang="en-US" b="1" dirty="0" err="1" smtClean="0"/>
              <a:t>hopane</a:t>
            </a:r>
            <a:r>
              <a:rPr lang="en-US" b="1" dirty="0" smtClean="0"/>
              <a:t> is a bacterial marker. </a:t>
            </a:r>
            <a:r>
              <a:rPr lang="en-US" b="1" dirty="0" err="1" smtClean="0"/>
              <a:t>Oleanane</a:t>
            </a:r>
            <a:r>
              <a:rPr lang="en-US" b="1" dirty="0" smtClean="0"/>
              <a:t> index is a highly specific for higher-plant input of cretaceous or younger also expressed as </a:t>
            </a:r>
            <a:r>
              <a:rPr lang="en-US" b="1" dirty="0" smtClean="0">
                <a:solidFill>
                  <a:srgbClr val="C00000"/>
                </a:solidFill>
              </a:rPr>
              <a:t>OL/H </a:t>
            </a:r>
            <a:r>
              <a:rPr lang="en-US" b="1" dirty="0" smtClean="0"/>
              <a:t>or </a:t>
            </a:r>
            <a:r>
              <a:rPr lang="en-US" b="1" dirty="0" smtClean="0">
                <a:solidFill>
                  <a:srgbClr val="C00000"/>
                </a:solidFill>
              </a:rPr>
              <a:t>OL/(OL+H)</a:t>
            </a:r>
            <a:r>
              <a:rPr lang="en-US" b="1" dirty="0" smtClean="0"/>
              <a:t> (Peters at al., 2005). </a:t>
            </a:r>
          </a:p>
          <a:p>
            <a:pPr algn="l" rtl="0"/>
            <a:r>
              <a:rPr lang="en-US" b="1" dirty="0" err="1" smtClean="0"/>
              <a:t>Oleanance</a:t>
            </a:r>
            <a:r>
              <a:rPr lang="en-US" b="1" dirty="0" smtClean="0"/>
              <a:t> occurs mainly in late cretaceous or younger rocks, but its absence cannot be used to prove age </a:t>
            </a:r>
            <a:endParaRPr lang="ar-IQ"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duotone>
              <a:prstClr val="black"/>
              <a:schemeClr val="accent5">
                <a:tint val="45000"/>
                <a:satMod val="400000"/>
              </a:schemeClr>
            </a:duotone>
          </a:blip>
          <a:srcRect b="52653"/>
          <a:stretch/>
        </p:blipFill>
        <p:spPr>
          <a:xfrm>
            <a:off x="1631196" y="770799"/>
            <a:ext cx="5881607" cy="531640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err="1" smtClean="0"/>
              <a:t>Gammacerane</a:t>
            </a:r>
            <a:r>
              <a:rPr lang="en-US" dirty="0" smtClean="0"/>
              <a:t/>
            </a:r>
            <a:br>
              <a:rPr lang="en-US" dirty="0" smtClean="0"/>
            </a:br>
            <a:endParaRPr lang="ar-IQ" dirty="0"/>
          </a:p>
        </p:txBody>
      </p:sp>
      <p:sp>
        <p:nvSpPr>
          <p:cNvPr id="3" name="Content Placeholder 2"/>
          <p:cNvSpPr>
            <a:spLocks noGrp="1"/>
          </p:cNvSpPr>
          <p:nvPr>
            <p:ph idx="1"/>
          </p:nvPr>
        </p:nvSpPr>
        <p:spPr/>
        <p:txBody>
          <a:bodyPr>
            <a:normAutofit fontScale="62500" lnSpcReduction="20000"/>
          </a:bodyPr>
          <a:lstStyle/>
          <a:p>
            <a:pPr algn="l" rtl="0"/>
            <a:r>
              <a:rPr lang="en-US" b="1" dirty="0" smtClean="0"/>
              <a:t>A </a:t>
            </a:r>
            <a:r>
              <a:rPr lang="en-US" b="1" dirty="0" smtClean="0">
                <a:solidFill>
                  <a:srgbClr val="C00000"/>
                </a:solidFill>
              </a:rPr>
              <a:t>C30 </a:t>
            </a:r>
            <a:r>
              <a:rPr lang="en-US" b="1" dirty="0" err="1" smtClean="0">
                <a:solidFill>
                  <a:srgbClr val="C00000"/>
                </a:solidFill>
              </a:rPr>
              <a:t>pentacyclic</a:t>
            </a:r>
            <a:r>
              <a:rPr lang="en-US" b="1" dirty="0" smtClean="0">
                <a:solidFill>
                  <a:srgbClr val="C00000"/>
                </a:solidFill>
              </a:rPr>
              <a:t> </a:t>
            </a:r>
            <a:r>
              <a:rPr lang="en-US" b="1" dirty="0" err="1" smtClean="0">
                <a:solidFill>
                  <a:srgbClr val="C00000"/>
                </a:solidFill>
              </a:rPr>
              <a:t>triterpane</a:t>
            </a:r>
            <a:r>
              <a:rPr lang="en-US" b="1" dirty="0" smtClean="0">
                <a:solidFill>
                  <a:srgbClr val="C00000"/>
                </a:solidFill>
              </a:rPr>
              <a:t> </a:t>
            </a:r>
            <a:r>
              <a:rPr lang="en-US" b="1" dirty="0" smtClean="0"/>
              <a:t>with </a:t>
            </a:r>
            <a:r>
              <a:rPr lang="en-US" b="1" dirty="0" smtClean="0">
                <a:solidFill>
                  <a:srgbClr val="C00000"/>
                </a:solidFill>
              </a:rPr>
              <a:t>six-</a:t>
            </a:r>
            <a:r>
              <a:rPr lang="en-US" b="1" dirty="0" err="1" smtClean="0">
                <a:solidFill>
                  <a:srgbClr val="C00000"/>
                </a:solidFill>
              </a:rPr>
              <a:t>membered</a:t>
            </a:r>
            <a:r>
              <a:rPr lang="en-US" b="1" dirty="0" smtClean="0">
                <a:solidFill>
                  <a:srgbClr val="C00000"/>
                </a:solidFill>
              </a:rPr>
              <a:t> E-rings </a:t>
            </a:r>
            <a:r>
              <a:rPr lang="en-US" b="1" dirty="0" smtClean="0"/>
              <a:t>in which each ring contains </a:t>
            </a:r>
            <a:r>
              <a:rPr lang="en-US" b="1" dirty="0" smtClean="0">
                <a:solidFill>
                  <a:srgbClr val="C00000"/>
                </a:solidFill>
              </a:rPr>
              <a:t>six carbon atoms </a:t>
            </a:r>
            <a:r>
              <a:rPr lang="en-US" b="1" dirty="0" smtClean="0"/>
              <a:t>(Peters et al., 2005) source rocks deposited in </a:t>
            </a:r>
            <a:r>
              <a:rPr lang="en-US" b="1" dirty="0" err="1" smtClean="0">
                <a:solidFill>
                  <a:srgbClr val="C00000"/>
                </a:solidFill>
              </a:rPr>
              <a:t>straitified</a:t>
            </a:r>
            <a:r>
              <a:rPr lang="en-US" b="1" dirty="0" smtClean="0">
                <a:solidFill>
                  <a:srgbClr val="C00000"/>
                </a:solidFill>
              </a:rPr>
              <a:t> </a:t>
            </a:r>
            <a:r>
              <a:rPr lang="en-US" b="1" dirty="0" err="1" smtClean="0">
                <a:solidFill>
                  <a:srgbClr val="C00000"/>
                </a:solidFill>
              </a:rPr>
              <a:t>anoxis</a:t>
            </a:r>
            <a:r>
              <a:rPr lang="en-US" b="1" dirty="0" smtClean="0">
                <a:solidFill>
                  <a:srgbClr val="C00000"/>
                </a:solidFill>
              </a:rPr>
              <a:t> water columns </a:t>
            </a:r>
            <a:r>
              <a:rPr lang="en-US" b="1" dirty="0" smtClean="0"/>
              <a:t>(</a:t>
            </a:r>
            <a:r>
              <a:rPr lang="en-US" b="1" dirty="0" smtClean="0">
                <a:solidFill>
                  <a:srgbClr val="C00000"/>
                </a:solidFill>
              </a:rPr>
              <a:t>commonly </a:t>
            </a:r>
            <a:r>
              <a:rPr lang="en-US" b="1" dirty="0" err="1" smtClean="0">
                <a:solidFill>
                  <a:srgbClr val="C00000"/>
                </a:solidFill>
              </a:rPr>
              <a:t>hypersaline</a:t>
            </a:r>
            <a:r>
              <a:rPr lang="en-US" b="1" dirty="0" smtClean="0"/>
              <a:t>) and related crude oils commonly have </a:t>
            </a:r>
            <a:r>
              <a:rPr lang="en-US" b="1" dirty="0" smtClean="0">
                <a:solidFill>
                  <a:srgbClr val="C00000"/>
                </a:solidFill>
              </a:rPr>
              <a:t>high </a:t>
            </a:r>
            <a:r>
              <a:rPr lang="en-US" b="1" dirty="0" err="1" smtClean="0">
                <a:solidFill>
                  <a:srgbClr val="C00000"/>
                </a:solidFill>
              </a:rPr>
              <a:t>gammacerane</a:t>
            </a:r>
            <a:r>
              <a:rPr lang="en-US" b="1" dirty="0" smtClean="0">
                <a:solidFill>
                  <a:srgbClr val="C00000"/>
                </a:solidFill>
              </a:rPr>
              <a:t> indices </a:t>
            </a:r>
            <a:r>
              <a:rPr lang="en-US" b="1" dirty="0" smtClean="0"/>
              <a:t>(</a:t>
            </a:r>
            <a:r>
              <a:rPr lang="en-US" b="1" dirty="0" err="1" smtClean="0">
                <a:solidFill>
                  <a:srgbClr val="C00000"/>
                </a:solidFill>
              </a:rPr>
              <a:t>gammacerane</a:t>
            </a:r>
            <a:r>
              <a:rPr lang="en-US" b="1" dirty="0" smtClean="0">
                <a:solidFill>
                  <a:srgbClr val="C00000"/>
                </a:solidFill>
              </a:rPr>
              <a:t>/ </a:t>
            </a:r>
            <a:r>
              <a:rPr lang="en-US" b="1" dirty="0" err="1" smtClean="0">
                <a:solidFill>
                  <a:srgbClr val="C00000"/>
                </a:solidFill>
              </a:rPr>
              <a:t>hopane</a:t>
            </a:r>
            <a:r>
              <a:rPr lang="en-US" b="1" dirty="0" smtClean="0"/>
              <a:t>) (peters et al., 2005). A </a:t>
            </a:r>
            <a:r>
              <a:rPr lang="en-US" b="1" dirty="0" smtClean="0">
                <a:solidFill>
                  <a:srgbClr val="C00000"/>
                </a:solidFill>
              </a:rPr>
              <a:t>high </a:t>
            </a:r>
            <a:r>
              <a:rPr lang="en-US" b="1" dirty="0" smtClean="0"/>
              <a:t>content of </a:t>
            </a:r>
            <a:r>
              <a:rPr lang="en-US" b="1" dirty="0" err="1" smtClean="0"/>
              <a:t>gammacerane</a:t>
            </a:r>
            <a:r>
              <a:rPr lang="en-US" b="1" dirty="0" smtClean="0"/>
              <a:t> in source rock or oil is generally associated with </a:t>
            </a:r>
            <a:r>
              <a:rPr lang="en-US" b="1" dirty="0" err="1" smtClean="0">
                <a:solidFill>
                  <a:srgbClr val="C00000"/>
                </a:solidFill>
              </a:rPr>
              <a:t>hydpersaline</a:t>
            </a:r>
            <a:r>
              <a:rPr lang="en-US" b="1" dirty="0" smtClean="0">
                <a:solidFill>
                  <a:srgbClr val="C00000"/>
                </a:solidFill>
              </a:rPr>
              <a:t> depositional </a:t>
            </a:r>
            <a:r>
              <a:rPr lang="en-US" b="1" dirty="0" smtClean="0"/>
              <a:t>environment (</a:t>
            </a:r>
            <a:r>
              <a:rPr lang="en-US" b="1" dirty="0" err="1" smtClean="0"/>
              <a:t>Modldowan</a:t>
            </a:r>
            <a:r>
              <a:rPr lang="en-US" b="1" dirty="0" smtClean="0"/>
              <a:t> et al., 1985). </a:t>
            </a:r>
            <a:r>
              <a:rPr lang="en-US" b="1" dirty="0" err="1" smtClean="0"/>
              <a:t>Gammacerane</a:t>
            </a:r>
            <a:r>
              <a:rPr lang="en-US" b="1" dirty="0" smtClean="0"/>
              <a:t> index highly specific for water column stratification (commonly due to </a:t>
            </a:r>
            <a:r>
              <a:rPr lang="en-US" b="1" dirty="0" err="1" smtClean="0"/>
              <a:t>hydrpersalinity</a:t>
            </a:r>
            <a:r>
              <a:rPr lang="en-US" b="1" dirty="0" smtClean="0"/>
              <a:t>) during source – rock deposition, also expressed as </a:t>
            </a:r>
            <a:r>
              <a:rPr lang="en-US" b="1" dirty="0" smtClean="0">
                <a:solidFill>
                  <a:srgbClr val="C00000"/>
                </a:solidFill>
              </a:rPr>
              <a:t>10</a:t>
            </a:r>
            <a:r>
              <a:rPr lang="en-US" b="1" dirty="0" smtClean="0">
                <a:solidFill>
                  <a:srgbClr val="C00000"/>
                </a:solidFill>
                <a:sym typeface="Symbol"/>
              </a:rPr>
              <a:t></a:t>
            </a:r>
            <a:r>
              <a:rPr lang="en-US" b="1" dirty="0" smtClean="0">
                <a:solidFill>
                  <a:srgbClr val="C00000"/>
                </a:solidFill>
              </a:rPr>
              <a:t>gammacerane/ C31 22R </a:t>
            </a:r>
            <a:r>
              <a:rPr lang="en-US" b="1" dirty="0" err="1" smtClean="0">
                <a:solidFill>
                  <a:srgbClr val="C00000"/>
                </a:solidFill>
              </a:rPr>
              <a:t>hopane</a:t>
            </a:r>
            <a:r>
              <a:rPr lang="en-US" b="1" dirty="0" smtClean="0"/>
              <a:t>; and </a:t>
            </a:r>
            <a:r>
              <a:rPr lang="en-US" b="1" dirty="0" err="1" smtClean="0">
                <a:solidFill>
                  <a:srgbClr val="C00000"/>
                </a:solidFill>
              </a:rPr>
              <a:t>Ga</a:t>
            </a:r>
            <a:r>
              <a:rPr lang="en-US" b="1" dirty="0" smtClean="0">
                <a:solidFill>
                  <a:srgbClr val="C00000"/>
                </a:solidFill>
              </a:rPr>
              <a:t>/C31 R </a:t>
            </a:r>
            <a:r>
              <a:rPr lang="en-US" b="1" dirty="0" smtClean="0"/>
              <a:t>(Peters et al., 2005). The </a:t>
            </a:r>
            <a:r>
              <a:rPr lang="en-US" b="1" dirty="0" err="1" smtClean="0"/>
              <a:t>gammacerane</a:t>
            </a:r>
            <a:r>
              <a:rPr lang="en-US" b="1" dirty="0" smtClean="0"/>
              <a:t> can be found in all depositional environments, but the concentration of </a:t>
            </a:r>
            <a:r>
              <a:rPr lang="en-US" b="1" dirty="0" err="1" smtClean="0"/>
              <a:t>gammacerane</a:t>
            </a:r>
            <a:r>
              <a:rPr lang="en-US" b="1" dirty="0" smtClean="0"/>
              <a:t> increases with the rising salinity of water (</a:t>
            </a:r>
            <a:r>
              <a:rPr lang="en-US" b="1" dirty="0" err="1" smtClean="0"/>
              <a:t>FuJiamo</a:t>
            </a:r>
            <a:r>
              <a:rPr lang="en-US" b="1" dirty="0" smtClean="0"/>
              <a:t> et al., 1990). A maximum concentration of </a:t>
            </a:r>
            <a:r>
              <a:rPr lang="en-US" b="1" dirty="0" err="1" smtClean="0"/>
              <a:t>gammacerane</a:t>
            </a:r>
            <a:r>
              <a:rPr lang="en-US" b="1" dirty="0" smtClean="0"/>
              <a:t> is only found in </a:t>
            </a:r>
            <a:r>
              <a:rPr lang="en-US" b="1" dirty="0" err="1" smtClean="0"/>
              <a:t>hypersaline</a:t>
            </a:r>
            <a:r>
              <a:rPr lang="en-US" b="1" dirty="0" smtClean="0"/>
              <a:t> sediments (</a:t>
            </a:r>
            <a:r>
              <a:rPr lang="en-US" b="1" dirty="0" err="1" smtClean="0"/>
              <a:t>FuJiamo</a:t>
            </a:r>
            <a:r>
              <a:rPr lang="en-US" b="1" dirty="0" smtClean="0"/>
              <a:t> et al., 1990). It is believed that </a:t>
            </a:r>
            <a:r>
              <a:rPr lang="en-US" b="1" dirty="0" err="1" smtClean="0"/>
              <a:t>gammacerane</a:t>
            </a:r>
            <a:r>
              <a:rPr lang="en-US" b="1" dirty="0" smtClean="0"/>
              <a:t> is derived from </a:t>
            </a:r>
            <a:r>
              <a:rPr lang="en-US" b="1" dirty="0" smtClean="0">
                <a:solidFill>
                  <a:srgbClr val="C00000"/>
                </a:solidFill>
              </a:rPr>
              <a:t>protozoa </a:t>
            </a:r>
            <a:r>
              <a:rPr lang="en-US" b="1" dirty="0" smtClean="0"/>
              <a:t>(Hills et al., 1966). The principle characteristics of the biological marker of </a:t>
            </a:r>
            <a:r>
              <a:rPr lang="en-US" b="1" dirty="0" smtClean="0">
                <a:solidFill>
                  <a:srgbClr val="C00000"/>
                </a:solidFill>
              </a:rPr>
              <a:t>saline/</a:t>
            </a:r>
            <a:r>
              <a:rPr lang="en-US" b="1" dirty="0" err="1" smtClean="0">
                <a:solidFill>
                  <a:srgbClr val="C00000"/>
                </a:solidFill>
              </a:rPr>
              <a:t>hypersaline</a:t>
            </a:r>
            <a:r>
              <a:rPr lang="en-US" b="1" dirty="0" smtClean="0"/>
              <a:t> sediments extracts are a dominance of </a:t>
            </a:r>
            <a:r>
              <a:rPr lang="en-US" b="1" dirty="0" err="1" smtClean="0">
                <a:solidFill>
                  <a:srgbClr val="C00000"/>
                </a:solidFill>
              </a:rPr>
              <a:t>phytane</a:t>
            </a:r>
            <a:r>
              <a:rPr lang="en-US" b="1" dirty="0" smtClean="0">
                <a:solidFill>
                  <a:srgbClr val="C00000"/>
                </a:solidFill>
              </a:rPr>
              <a:t> </a:t>
            </a:r>
            <a:r>
              <a:rPr lang="en-US" b="1" dirty="0" smtClean="0"/>
              <a:t>and high content of </a:t>
            </a:r>
            <a:r>
              <a:rPr lang="en-US" b="1" dirty="0" err="1" smtClean="0"/>
              <a:t>gammacerane</a:t>
            </a:r>
            <a:r>
              <a:rPr lang="en-US" b="1" dirty="0" smtClean="0"/>
              <a:t> and abnormal distribution of </a:t>
            </a:r>
            <a:r>
              <a:rPr lang="en-US" b="1" dirty="0" err="1" smtClean="0"/>
              <a:t>homohopanes</a:t>
            </a:r>
            <a:r>
              <a:rPr lang="en-US" b="1" dirty="0" smtClean="0"/>
              <a:t> (</a:t>
            </a:r>
            <a:r>
              <a:rPr lang="en-US" b="1" dirty="0" err="1" smtClean="0"/>
              <a:t>Homohopane</a:t>
            </a:r>
            <a:r>
              <a:rPr lang="en-US" b="1" dirty="0" smtClean="0"/>
              <a:t> index &gt;&gt; 1) (Fu et al., 1990). </a:t>
            </a:r>
          </a:p>
          <a:p>
            <a:pPr algn="l" rtl="0"/>
            <a:endParaRPr lang="ar-IQ"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4835" y="310676"/>
            <a:ext cx="9213671" cy="623664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76200"/>
            <a:ext cx="8839200" cy="6477000"/>
          </a:xfrm>
          <a:prstGeom prst="rect">
            <a:avLst/>
          </a:prstGeom>
        </p:spPr>
      </p:pic>
    </p:spTree>
    <p:extLst>
      <p:ext uri="{BB962C8B-B14F-4D97-AF65-F5344CB8AC3E}">
        <p14:creationId xmlns:p14="http://schemas.microsoft.com/office/powerpoint/2010/main" val="42235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91911"/>
            <a:ext cx="8910076" cy="4556289"/>
          </a:xfrm>
          <a:prstGeom prst="rect">
            <a:avLst/>
          </a:prstGeom>
        </p:spPr>
      </p:pic>
      <p:pic>
        <p:nvPicPr>
          <p:cNvPr id="3" name="Picture 2"/>
          <p:cNvPicPr>
            <a:picLocks noChangeAspect="1"/>
          </p:cNvPicPr>
          <p:nvPr/>
        </p:nvPicPr>
        <p:blipFill rotWithShape="1">
          <a:blip r:embed="rId3"/>
          <a:srcRect b="85675"/>
          <a:stretch/>
        </p:blipFill>
        <p:spPr>
          <a:xfrm>
            <a:off x="76200" y="4648200"/>
            <a:ext cx="8944709" cy="2057400"/>
          </a:xfrm>
          <a:prstGeom prst="rect">
            <a:avLst/>
          </a:prstGeom>
        </p:spPr>
      </p:pic>
    </p:spTree>
    <p:extLst>
      <p:ext uri="{BB962C8B-B14F-4D97-AF65-F5344CB8AC3E}">
        <p14:creationId xmlns:p14="http://schemas.microsoft.com/office/powerpoint/2010/main" val="38120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88" t="14325" r="1835"/>
          <a:stretch/>
        </p:blipFill>
        <p:spPr>
          <a:xfrm>
            <a:off x="228600" y="228600"/>
            <a:ext cx="8458200" cy="6629400"/>
          </a:xfrm>
          <a:prstGeom prst="rect">
            <a:avLst/>
          </a:prstGeom>
        </p:spPr>
      </p:pic>
    </p:spTree>
    <p:extLst>
      <p:ext uri="{BB962C8B-B14F-4D97-AF65-F5344CB8AC3E}">
        <p14:creationId xmlns:p14="http://schemas.microsoft.com/office/powerpoint/2010/main" val="12889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254"/>
          <a:stretch/>
        </p:blipFill>
        <p:spPr>
          <a:xfrm>
            <a:off x="304800" y="152400"/>
            <a:ext cx="8658769" cy="6553200"/>
          </a:xfrm>
          <a:prstGeom prst="rect">
            <a:avLst/>
          </a:prstGeom>
        </p:spPr>
      </p:pic>
    </p:spTree>
    <p:extLst>
      <p:ext uri="{BB962C8B-B14F-4D97-AF65-F5344CB8AC3E}">
        <p14:creationId xmlns:p14="http://schemas.microsoft.com/office/powerpoint/2010/main" val="389576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a:lstStyle/>
          <a:p>
            <a:pPr eaLnBrk="1" hangingPunct="1"/>
            <a:r>
              <a:rPr lang="en-US" sz="2400" smtClean="0">
                <a:solidFill>
                  <a:schemeClr val="tx1"/>
                </a:solidFill>
              </a:rPr>
              <a:t>Terpanes</a:t>
            </a:r>
          </a:p>
        </p:txBody>
      </p:sp>
      <p:sp>
        <p:nvSpPr>
          <p:cNvPr id="25603" name="Rectangle 3"/>
          <p:cNvSpPr>
            <a:spLocks noGrp="1" noChangeArrowheads="1"/>
          </p:cNvSpPr>
          <p:nvPr>
            <p:ph type="body" idx="1"/>
          </p:nvPr>
        </p:nvSpPr>
        <p:spPr>
          <a:xfrm>
            <a:off x="457200" y="1905000"/>
            <a:ext cx="8229600" cy="3886200"/>
          </a:xfrm>
          <a:noFill/>
        </p:spPr>
        <p:txBody>
          <a:bodyPr>
            <a:noAutofit/>
          </a:bodyPr>
          <a:lstStyle/>
          <a:p>
            <a:pPr algn="l" rtl="0" eaLnBrk="1" hangingPunct="1">
              <a:buFontTx/>
              <a:buNone/>
            </a:pPr>
            <a:r>
              <a:rPr lang="en-US" sz="2000" b="1" dirty="0" smtClean="0"/>
              <a:t>Abroad class of complex branched, cyclic </a:t>
            </a:r>
            <a:r>
              <a:rPr lang="en-US" sz="2000" b="1" dirty="0" err="1" smtClean="0"/>
              <a:t>alkanes</a:t>
            </a:r>
            <a:r>
              <a:rPr lang="en-US" sz="2000" b="1" dirty="0" smtClean="0"/>
              <a:t> biomarkers, including </a:t>
            </a:r>
            <a:r>
              <a:rPr lang="en-US" sz="2000" b="1" dirty="0" err="1" smtClean="0"/>
              <a:t>hopanes</a:t>
            </a:r>
            <a:r>
              <a:rPr lang="en-US" sz="2000" b="1" dirty="0" smtClean="0"/>
              <a:t> and </a:t>
            </a:r>
            <a:r>
              <a:rPr lang="en-US" sz="2000" b="1" dirty="0" err="1" smtClean="0"/>
              <a:t>tricyclic</a:t>
            </a:r>
            <a:r>
              <a:rPr lang="en-US" sz="2000" b="1" dirty="0" smtClean="0"/>
              <a:t> compounds, commonly monitored using </a:t>
            </a:r>
            <a:r>
              <a:rPr lang="en-US" sz="2000" b="1" i="1" dirty="0" smtClean="0">
                <a:solidFill>
                  <a:srgbClr val="FF0000"/>
                </a:solidFill>
              </a:rPr>
              <a:t>m/z</a:t>
            </a:r>
            <a:r>
              <a:rPr lang="en-US" sz="2000" b="1" dirty="0" smtClean="0">
                <a:solidFill>
                  <a:srgbClr val="FF0000"/>
                </a:solidFill>
              </a:rPr>
              <a:t> 191 </a:t>
            </a:r>
            <a:r>
              <a:rPr lang="en-US" sz="2000" b="1" dirty="0" smtClean="0"/>
              <a:t>mass chromatograms.</a:t>
            </a:r>
          </a:p>
          <a:p>
            <a:pPr algn="l" rtl="0">
              <a:buNone/>
            </a:pPr>
            <a:r>
              <a:rPr lang="en-US" sz="2000" b="1" dirty="0" smtClean="0"/>
              <a:t>The term </a:t>
            </a:r>
            <a:r>
              <a:rPr lang="en-US" sz="2000" b="1" dirty="0" err="1" smtClean="0"/>
              <a:t>Terpanes</a:t>
            </a:r>
            <a:r>
              <a:rPr lang="en-US" sz="2000" b="1" dirty="0" smtClean="0"/>
              <a:t> originates from turpentine, the so-called “resin of pine trees’ is the viscous pleasantly smelling balsam which flows upon cutting or carving the bark and the new wood of several pine tree species (</a:t>
            </a:r>
            <a:r>
              <a:rPr lang="en-US" sz="2000" b="1" dirty="0" err="1" smtClean="0"/>
              <a:t>pinaceae</a:t>
            </a:r>
            <a:r>
              <a:rPr lang="en-US" sz="2000" b="1" dirty="0" smtClean="0"/>
              <a:t>). Turpentine contains the ‘</a:t>
            </a:r>
            <a:r>
              <a:rPr lang="en-US" sz="2000" b="1" dirty="0" smtClean="0">
                <a:solidFill>
                  <a:srgbClr val="FF0000"/>
                </a:solidFill>
              </a:rPr>
              <a:t>resin acids</a:t>
            </a:r>
            <a:r>
              <a:rPr lang="en-US" sz="2000" b="1" dirty="0" smtClean="0"/>
              <a:t>’ and some </a:t>
            </a:r>
            <a:r>
              <a:rPr lang="en-US" sz="2000" b="1" dirty="0" smtClean="0">
                <a:solidFill>
                  <a:srgbClr val="FF0000"/>
                </a:solidFill>
              </a:rPr>
              <a:t>hydrocarbons </a:t>
            </a:r>
            <a:r>
              <a:rPr lang="en-US" sz="2000" b="1" dirty="0" smtClean="0"/>
              <a:t>which were originally referred to as </a:t>
            </a:r>
            <a:r>
              <a:rPr lang="en-US" sz="2000" b="1" dirty="0" err="1" smtClean="0">
                <a:solidFill>
                  <a:srgbClr val="FF0000"/>
                </a:solidFill>
              </a:rPr>
              <a:t>terpenes</a:t>
            </a:r>
            <a:r>
              <a:rPr lang="en-US" sz="2000" b="1" dirty="0" smtClean="0"/>
              <a:t>. Traditionally, all nature compounds built up from isoprene subunits and for the most part originally from </a:t>
            </a:r>
            <a:r>
              <a:rPr lang="en-US" sz="2000" b="1" dirty="0" smtClean="0">
                <a:solidFill>
                  <a:srgbClr val="FF0000"/>
                </a:solidFill>
              </a:rPr>
              <a:t>plants </a:t>
            </a:r>
            <a:r>
              <a:rPr lang="en-US" sz="2000" b="1" dirty="0" smtClean="0"/>
              <a:t>are denotes as </a:t>
            </a:r>
            <a:r>
              <a:rPr lang="en-US" sz="2000" b="1" dirty="0" err="1" smtClean="0"/>
              <a:t>terpenes</a:t>
            </a:r>
            <a:r>
              <a:rPr lang="en-US" sz="2000" b="1" dirty="0" smtClean="0"/>
              <a:t> about </a:t>
            </a:r>
            <a:r>
              <a:rPr lang="en-US" sz="2000" b="1" dirty="0" smtClean="0">
                <a:solidFill>
                  <a:srgbClr val="FF0000"/>
                </a:solidFill>
              </a:rPr>
              <a:t>30.000 </a:t>
            </a:r>
            <a:r>
              <a:rPr lang="en-US" sz="2000" b="1" dirty="0" err="1" smtClean="0"/>
              <a:t>terpenes</a:t>
            </a:r>
            <a:r>
              <a:rPr lang="en-US" sz="2000" b="1" dirty="0" smtClean="0"/>
              <a:t> are known at present their basic structure follow a general principle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8763000" cy="6248400"/>
          </a:xfrm>
          <a:prstGeom prst="rect">
            <a:avLst/>
          </a:prstGeom>
        </p:spPr>
      </p:pic>
    </p:spTree>
    <p:extLst>
      <p:ext uri="{BB962C8B-B14F-4D97-AF65-F5344CB8AC3E}">
        <p14:creationId xmlns:p14="http://schemas.microsoft.com/office/powerpoint/2010/main" val="109078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763000" cy="4093428"/>
          </a:xfrm>
          <a:prstGeom prst="rect">
            <a:avLst/>
          </a:prstGeom>
        </p:spPr>
        <p:txBody>
          <a:bodyPr wrap="square">
            <a:spAutoFit/>
          </a:bodyPr>
          <a:lstStyle/>
          <a:p>
            <a:pPr algn="l" rtl="0"/>
            <a:r>
              <a:rPr lang="en-US" sz="2000" b="1" dirty="0" smtClean="0"/>
              <a:t>2-mathylbutane residues, less precisely but usually also referred to as </a:t>
            </a:r>
            <a:r>
              <a:rPr lang="en-US" sz="2000" b="1" dirty="0" smtClean="0">
                <a:solidFill>
                  <a:srgbClr val="FF0000"/>
                </a:solidFill>
              </a:rPr>
              <a:t>isoprene units, (C5)n, </a:t>
            </a:r>
            <a:r>
              <a:rPr lang="en-US" sz="2000" b="1" dirty="0" smtClean="0"/>
              <a:t>build up the carbon skeleton of </a:t>
            </a:r>
            <a:r>
              <a:rPr lang="en-US" sz="2000" b="1" dirty="0" err="1" smtClean="0"/>
              <a:t>terpenes</a:t>
            </a:r>
            <a:r>
              <a:rPr lang="en-US" sz="2000" b="1" dirty="0" smtClean="0"/>
              <a:t>. Therefore, </a:t>
            </a:r>
            <a:r>
              <a:rPr lang="en-US" sz="2000" b="1" dirty="0" err="1" smtClean="0"/>
              <a:t>terpenes</a:t>
            </a:r>
            <a:r>
              <a:rPr lang="en-US" sz="2000" b="1" dirty="0" smtClean="0"/>
              <a:t> are also denoted as </a:t>
            </a:r>
            <a:r>
              <a:rPr lang="en-US" sz="2000" b="1" dirty="0" err="1" smtClean="0">
                <a:solidFill>
                  <a:srgbClr val="FF0000"/>
                </a:solidFill>
              </a:rPr>
              <a:t>isoprenoids</a:t>
            </a:r>
            <a:r>
              <a:rPr lang="en-US" sz="2000" b="1" dirty="0" smtClean="0"/>
              <a:t>. In nature, </a:t>
            </a:r>
            <a:r>
              <a:rPr lang="en-US" sz="2000" b="1" dirty="0" err="1" smtClean="0"/>
              <a:t>terpense</a:t>
            </a:r>
            <a:r>
              <a:rPr lang="en-US" sz="2000" b="1" dirty="0" smtClean="0"/>
              <a:t> occur predominantly as hydrocarbons, alcohols and their glycosides, ethers, </a:t>
            </a:r>
            <a:r>
              <a:rPr lang="en-US" sz="2000" b="1" dirty="0" err="1" smtClean="0"/>
              <a:t>aldehydes</a:t>
            </a:r>
            <a:r>
              <a:rPr lang="en-US" sz="2000" b="1" dirty="0" smtClean="0"/>
              <a:t>, </a:t>
            </a:r>
            <a:r>
              <a:rPr lang="en-US" sz="2000" b="1" dirty="0" err="1" smtClean="0"/>
              <a:t>ketones</a:t>
            </a:r>
            <a:r>
              <a:rPr lang="en-US" sz="2000" b="1" dirty="0" smtClean="0"/>
              <a:t>, carboxylic acids and esters. </a:t>
            </a:r>
            <a:r>
              <a:rPr lang="en-US" sz="2000" b="1" dirty="0" err="1" smtClean="0">
                <a:solidFill>
                  <a:srgbClr val="FF0000"/>
                </a:solidFill>
              </a:rPr>
              <a:t>Triterpanes</a:t>
            </a:r>
            <a:r>
              <a:rPr lang="en-US" sz="2000" b="1" dirty="0" smtClean="0">
                <a:solidFill>
                  <a:srgbClr val="FF0000"/>
                </a:solidFill>
              </a:rPr>
              <a:t> and </a:t>
            </a:r>
            <a:r>
              <a:rPr lang="en-US" sz="2000" b="1" dirty="0" err="1" smtClean="0">
                <a:solidFill>
                  <a:srgbClr val="FF0000"/>
                </a:solidFill>
              </a:rPr>
              <a:t>steranes</a:t>
            </a:r>
            <a:r>
              <a:rPr lang="en-US" sz="2000" b="1" dirty="0" smtClean="0">
                <a:solidFill>
                  <a:srgbClr val="FF0000"/>
                </a:solidFill>
              </a:rPr>
              <a:t> (C30</a:t>
            </a:r>
            <a:r>
              <a:rPr lang="en-US" sz="2000" b="1" dirty="0" smtClean="0"/>
              <a:t>) differ in structure and composed of six isoprene subunits, while </a:t>
            </a:r>
            <a:r>
              <a:rPr lang="en-US" sz="2000" b="1" dirty="0" err="1" smtClean="0">
                <a:solidFill>
                  <a:srgbClr val="FF0000"/>
                </a:solidFill>
              </a:rPr>
              <a:t>tetraterpanes</a:t>
            </a:r>
            <a:r>
              <a:rPr lang="en-US" sz="2000" b="1" dirty="0" smtClean="0">
                <a:solidFill>
                  <a:srgbClr val="FF0000"/>
                </a:solidFill>
              </a:rPr>
              <a:t> (C40) </a:t>
            </a:r>
            <a:r>
              <a:rPr lang="en-US" sz="2000" b="1" dirty="0" smtClean="0"/>
              <a:t>contain </a:t>
            </a:r>
            <a:r>
              <a:rPr lang="en-US" sz="2000" b="1" dirty="0" smtClean="0">
                <a:solidFill>
                  <a:srgbClr val="FF0000"/>
                </a:solidFill>
              </a:rPr>
              <a:t>eight saturated </a:t>
            </a:r>
            <a:r>
              <a:rPr lang="en-US" sz="2000" b="1" dirty="0" err="1" smtClean="0">
                <a:solidFill>
                  <a:srgbClr val="FF0000"/>
                </a:solidFill>
              </a:rPr>
              <a:t>terpanoids</a:t>
            </a:r>
            <a:r>
              <a:rPr lang="en-US" sz="2000" b="1" dirty="0" smtClean="0">
                <a:solidFill>
                  <a:srgbClr val="FF0000"/>
                </a:solidFill>
              </a:rPr>
              <a:t> </a:t>
            </a:r>
            <a:r>
              <a:rPr lang="en-US" sz="2000" b="1" dirty="0" smtClean="0"/>
              <a:t>with </a:t>
            </a:r>
            <a:r>
              <a:rPr lang="en-US" sz="2000" b="1" dirty="0" smtClean="0">
                <a:solidFill>
                  <a:srgbClr val="FF0000"/>
                </a:solidFill>
              </a:rPr>
              <a:t>nine or more isoprene units (C45+) </a:t>
            </a:r>
            <a:r>
              <a:rPr lang="en-US" sz="2000" b="1" dirty="0" smtClean="0"/>
              <a:t>which called </a:t>
            </a:r>
            <a:r>
              <a:rPr lang="en-US" sz="2000" b="1" dirty="0" err="1" smtClean="0">
                <a:solidFill>
                  <a:srgbClr val="FF0000"/>
                </a:solidFill>
              </a:rPr>
              <a:t>polyterpanes</a:t>
            </a:r>
            <a:r>
              <a:rPr lang="en-US" sz="2000" b="1" dirty="0" smtClean="0">
                <a:solidFill>
                  <a:srgbClr val="FF0000"/>
                </a:solidFill>
              </a:rPr>
              <a:t>.</a:t>
            </a:r>
            <a:r>
              <a:rPr lang="en-US" sz="2000" b="1" dirty="0" smtClean="0"/>
              <a:t> Many </a:t>
            </a:r>
            <a:r>
              <a:rPr lang="en-US" sz="2000" b="1" dirty="0" err="1" smtClean="0"/>
              <a:t>terpanes</a:t>
            </a:r>
            <a:r>
              <a:rPr lang="en-US" sz="2000" b="1" dirty="0" smtClean="0"/>
              <a:t> in petroleum </a:t>
            </a:r>
            <a:r>
              <a:rPr lang="en-US" sz="2000" b="1" dirty="0" smtClean="0">
                <a:solidFill>
                  <a:srgbClr val="FF0000"/>
                </a:solidFill>
              </a:rPr>
              <a:t>originate from bacterial </a:t>
            </a:r>
            <a:r>
              <a:rPr lang="en-US" sz="2000" b="1" dirty="0" smtClean="0"/>
              <a:t>(</a:t>
            </a:r>
            <a:r>
              <a:rPr lang="en-US" sz="2000" b="1" dirty="0" smtClean="0">
                <a:solidFill>
                  <a:srgbClr val="FF0000"/>
                </a:solidFill>
              </a:rPr>
              <a:t>prokaryotic) </a:t>
            </a:r>
            <a:r>
              <a:rPr lang="en-US" sz="2000" b="1" dirty="0" smtClean="0"/>
              <a:t>membrane </a:t>
            </a:r>
            <a:r>
              <a:rPr lang="en-US" sz="2000" b="1" dirty="0" smtClean="0">
                <a:solidFill>
                  <a:srgbClr val="FF0000"/>
                </a:solidFill>
              </a:rPr>
              <a:t>lipids </a:t>
            </a:r>
            <a:r>
              <a:rPr lang="en-US" sz="2000" b="1" dirty="0" smtClean="0"/>
              <a:t>(</a:t>
            </a:r>
            <a:r>
              <a:rPr lang="en-US" sz="2000" b="1" dirty="0" err="1" smtClean="0"/>
              <a:t>Ourisson</a:t>
            </a:r>
            <a:r>
              <a:rPr lang="en-US" sz="2000" b="1" dirty="0" smtClean="0"/>
              <a:t> et al., 1982). The </a:t>
            </a:r>
            <a:r>
              <a:rPr lang="en-US" sz="2000" b="1" dirty="0" err="1" smtClean="0"/>
              <a:t>terpenoid</a:t>
            </a:r>
            <a:r>
              <a:rPr lang="en-US" sz="2000" b="1" dirty="0" smtClean="0"/>
              <a:t> families are composed of a wide variety of </a:t>
            </a:r>
            <a:r>
              <a:rPr lang="en-US" sz="2000" b="1" dirty="0" smtClean="0">
                <a:solidFill>
                  <a:srgbClr val="FF0000"/>
                </a:solidFill>
              </a:rPr>
              <a:t>cyclic and acyclic structures </a:t>
            </a:r>
            <a:r>
              <a:rPr lang="en-US" sz="2000" b="1" dirty="0" smtClean="0"/>
              <a:t>(</a:t>
            </a:r>
            <a:r>
              <a:rPr lang="en-US" sz="2000" b="1" dirty="0" err="1" smtClean="0"/>
              <a:t>Simoneit</a:t>
            </a:r>
            <a:r>
              <a:rPr lang="en-US" sz="2000" b="1" dirty="0" smtClean="0"/>
              <a:t>, 1986). Some of which are: </a:t>
            </a:r>
            <a:r>
              <a:rPr lang="en-US" sz="2000" b="1" dirty="0" smtClean="0">
                <a:solidFill>
                  <a:srgbClr val="FF0000"/>
                </a:solidFill>
              </a:rPr>
              <a:t>hemiterpenes (C5</a:t>
            </a:r>
            <a:r>
              <a:rPr lang="en-US" sz="2000" b="1" dirty="0" smtClean="0"/>
              <a:t>), </a:t>
            </a:r>
            <a:r>
              <a:rPr lang="en-US" sz="2000" b="1" dirty="0" err="1" smtClean="0">
                <a:solidFill>
                  <a:srgbClr val="FF0000"/>
                </a:solidFill>
              </a:rPr>
              <a:t>monoterpanes</a:t>
            </a:r>
            <a:r>
              <a:rPr lang="en-US" sz="2000" b="1" dirty="0" smtClean="0">
                <a:solidFill>
                  <a:srgbClr val="FF0000"/>
                </a:solidFill>
              </a:rPr>
              <a:t> (C10</a:t>
            </a:r>
            <a:r>
              <a:rPr lang="en-US" sz="2000" b="1" dirty="0" smtClean="0"/>
              <a:t>), </a:t>
            </a:r>
            <a:r>
              <a:rPr lang="en-US" sz="2000" b="1" dirty="0" err="1" smtClean="0">
                <a:solidFill>
                  <a:srgbClr val="FF0000"/>
                </a:solidFill>
              </a:rPr>
              <a:t>sequiterpanes</a:t>
            </a:r>
            <a:r>
              <a:rPr lang="en-US" sz="2000" b="1" dirty="0" smtClean="0">
                <a:solidFill>
                  <a:srgbClr val="FF0000"/>
                </a:solidFill>
              </a:rPr>
              <a:t> (C15</a:t>
            </a:r>
            <a:r>
              <a:rPr lang="en-US" sz="2000" b="1" dirty="0" smtClean="0"/>
              <a:t>), </a:t>
            </a:r>
            <a:r>
              <a:rPr lang="en-US" sz="2000" b="1" dirty="0" err="1" smtClean="0">
                <a:solidFill>
                  <a:srgbClr val="FF0000"/>
                </a:solidFill>
              </a:rPr>
              <a:t>diterpanes</a:t>
            </a:r>
            <a:r>
              <a:rPr lang="en-US" sz="2000" b="1" dirty="0" smtClean="0">
                <a:solidFill>
                  <a:srgbClr val="FF0000"/>
                </a:solidFill>
              </a:rPr>
              <a:t> (C20) </a:t>
            </a:r>
            <a:r>
              <a:rPr lang="en-US" sz="2000" b="1" dirty="0" smtClean="0"/>
              <a:t>and </a:t>
            </a:r>
            <a:r>
              <a:rPr lang="en-US" sz="2000" b="1" dirty="0" err="1" smtClean="0">
                <a:solidFill>
                  <a:srgbClr val="FF0000"/>
                </a:solidFill>
              </a:rPr>
              <a:t>sesterterpanes</a:t>
            </a:r>
            <a:r>
              <a:rPr lang="en-US" sz="2000" b="1" dirty="0" smtClean="0">
                <a:solidFill>
                  <a:srgbClr val="FF0000"/>
                </a:solidFill>
              </a:rPr>
              <a:t> (C25) </a:t>
            </a:r>
            <a:r>
              <a:rPr lang="en-US" sz="2000" b="1" dirty="0" smtClean="0"/>
              <a:t>contain one, two, three, four, and five </a:t>
            </a:r>
            <a:r>
              <a:rPr lang="en-US" sz="2000" b="1" dirty="0" err="1" smtClean="0"/>
              <a:t>isoperene</a:t>
            </a:r>
            <a:r>
              <a:rPr lang="en-US" sz="2000" b="1" dirty="0" smtClean="0"/>
              <a:t> subunits, respectively (Peter et al., 2005). </a:t>
            </a:r>
            <a:endParaRPr lang="en-US" sz="2000" b="1"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1826</TotalTime>
  <Words>2851</Words>
  <Application>Microsoft Office PowerPoint</Application>
  <PresentationFormat>On-screen Show (4:3)</PresentationFormat>
  <Paragraphs>50</Paragraphs>
  <Slides>38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Franklin Gothic Book</vt:lpstr>
      <vt:lpstr>Franklin Gothic Medium</vt:lpstr>
      <vt:lpstr>Symbol</vt:lpstr>
      <vt:lpstr>Tahoma</vt:lpstr>
      <vt:lpstr>Times New Roman</vt:lpstr>
      <vt:lpstr>Wingdings 2</vt:lpstr>
      <vt:lpstr>Trek</vt:lpstr>
      <vt:lpstr>BIOMARKER</vt:lpstr>
      <vt:lpstr>PowerPoint Presentation</vt:lpstr>
      <vt:lpstr>PowerPoint Presentation</vt:lpstr>
      <vt:lpstr>PowerPoint Presentation</vt:lpstr>
      <vt:lpstr>PowerPoint Presentation</vt:lpstr>
      <vt:lpstr>PowerPoint Presentation</vt:lpstr>
      <vt:lpstr>Terpanes</vt:lpstr>
      <vt:lpstr>PowerPoint Presentation</vt:lpstr>
      <vt:lpstr>PowerPoint Presentation</vt:lpstr>
      <vt:lpstr>PowerPoint Presentation</vt:lpstr>
      <vt:lpstr>Whole Crude Gas Chromatogram</vt:lpstr>
      <vt:lpstr>Tricyclic Terpanes </vt:lpstr>
      <vt:lpstr>PowerPoint Presentation</vt:lpstr>
      <vt:lpstr>GC/MS Mass Chromatogram</vt:lpstr>
      <vt:lpstr>PowerPoint Presentation</vt:lpstr>
      <vt:lpstr>PowerPoint Presentation</vt:lpstr>
      <vt:lpstr>PowerPoint Presentation</vt:lpstr>
      <vt:lpstr>PowerPoint Presentation</vt:lpstr>
      <vt:lpstr>PowerPoint Presentation</vt:lpstr>
      <vt:lpstr>Tetracycic Terpane </vt:lpstr>
      <vt:lpstr>PowerPoint Presentation</vt:lpstr>
      <vt:lpstr>PowerPoint Presentation</vt:lpstr>
      <vt:lpstr>Hopanes </vt:lpstr>
      <vt:lpstr>1) Regular hopanes </vt:lpstr>
      <vt:lpstr>PowerPoint Presentation</vt:lpstr>
      <vt:lpstr>PowerPoint Presentation</vt:lpstr>
      <vt:lpstr>PowerPoint Presentation</vt:lpstr>
      <vt:lpstr>PowerPoint Presentation</vt:lpstr>
      <vt:lpstr>2) 28-30-Bisnorhopane  </vt:lpstr>
      <vt:lpstr> 3) 30-Norhopanes    </vt:lpstr>
      <vt:lpstr> 4) Diahopanes </vt:lpstr>
      <vt:lpstr>Non-hopanoid terpanes </vt:lpstr>
      <vt:lpstr>GC/MS Mass Chromatogram</vt:lpstr>
      <vt:lpstr>Oleananes (C30 triterpane marker of angiosperms) </vt:lpstr>
      <vt:lpstr>PowerPoint Presentation</vt:lpstr>
      <vt:lpstr>Gammacerane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Intel</dc:creator>
  <cp:lastModifiedBy>Maher</cp:lastModifiedBy>
  <cp:revision>27</cp:revision>
  <dcterms:created xsi:type="dcterms:W3CDTF">2013-09-27T12:10:39Z</dcterms:created>
  <dcterms:modified xsi:type="dcterms:W3CDTF">2019-03-30T19:25:09Z</dcterms:modified>
</cp:coreProperties>
</file>